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367" r:id="rId6"/>
    <p:sldId id="286" r:id="rId7"/>
    <p:sldId id="313" r:id="rId8"/>
    <p:sldId id="259" r:id="rId9"/>
    <p:sldId id="297" r:id="rId10"/>
    <p:sldId id="295" r:id="rId11"/>
    <p:sldId id="312" r:id="rId12"/>
    <p:sldId id="311" r:id="rId13"/>
    <p:sldId id="292" r:id="rId14"/>
    <p:sldId id="319" r:id="rId15"/>
    <p:sldId id="302" r:id="rId16"/>
    <p:sldId id="301" r:id="rId17"/>
    <p:sldId id="310" r:id="rId18"/>
    <p:sldId id="3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Mitchell" initials="MM" lastIdx="1" clrIdx="0">
    <p:extLst>
      <p:ext uri="{19B8F6BF-5375-455C-9EA6-DF929625EA0E}">
        <p15:presenceInfo xmlns:p15="http://schemas.microsoft.com/office/powerpoint/2012/main" userId="1413a0db4ce5a9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A4"/>
    <a:srgbClr val="6BCABA"/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3C9A1-EE57-4636-A7B1-E7EA27B57F8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BFD040-4585-473B-A3BC-85D19AAC2CD1}">
      <dgm:prSet phldrT="[Text]" custT="1"/>
      <dgm:spPr/>
      <dgm:t>
        <a:bodyPr/>
        <a:lstStyle/>
        <a:p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 7</a:t>
          </a:r>
        </a:p>
      </dgm:t>
    </dgm:pt>
    <dgm:pt modelId="{9BBB64DD-0881-4EEC-BE69-C671122B1461}" type="parTrans" cxnId="{859268CA-0C1A-4983-8DFF-0E2A27A06A07}">
      <dgm:prSet/>
      <dgm:spPr/>
      <dgm:t>
        <a:bodyPr/>
        <a:lstStyle/>
        <a:p>
          <a:endParaRPr lang="en-GB"/>
        </a:p>
      </dgm:t>
    </dgm:pt>
    <dgm:pt modelId="{E5DF595E-5E48-4368-97A4-2F7C738D092C}" type="sibTrans" cxnId="{859268CA-0C1A-4983-8DFF-0E2A27A06A07}">
      <dgm:prSet/>
      <dgm:spPr>
        <a:solidFill>
          <a:srgbClr val="EE82A4"/>
        </a:solidFill>
      </dgm:spPr>
      <dgm:t>
        <a:bodyPr/>
        <a:lstStyle/>
        <a:p>
          <a:endParaRPr lang="en-GB"/>
        </a:p>
      </dgm:t>
    </dgm:pt>
    <dgm:pt modelId="{65FF0CDB-883D-4405-94A7-774BCCED6F67}">
      <dgm:prSet phldrT="[Text]" custT="1"/>
      <dgm:spPr/>
      <dgm:t>
        <a:bodyPr/>
        <a:lstStyle/>
        <a:p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</a:t>
          </a:r>
          <a:r>
            <a:rPr lang="en-GB" sz="1600" kern="1200" dirty="0"/>
            <a:t> 1</a:t>
          </a:r>
        </a:p>
      </dgm:t>
    </dgm:pt>
    <dgm:pt modelId="{698BFB8B-102D-48DF-95DE-755191D5A9E4}" type="parTrans" cxnId="{2BB1A366-EDFD-493B-B0B8-F8764849450B}">
      <dgm:prSet/>
      <dgm:spPr/>
      <dgm:t>
        <a:bodyPr/>
        <a:lstStyle/>
        <a:p>
          <a:endParaRPr lang="en-GB"/>
        </a:p>
      </dgm:t>
    </dgm:pt>
    <dgm:pt modelId="{46B0EF90-B940-457F-80AF-CB7B6EB84ECD}" type="sibTrans" cxnId="{2BB1A366-EDFD-493B-B0B8-F8764849450B}">
      <dgm:prSet/>
      <dgm:spPr>
        <a:solidFill>
          <a:srgbClr val="EE82A4"/>
        </a:solidFill>
        <a:ln w="12700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A25BF583-4B30-4E77-9006-8B55A8FBCD71}" type="pres">
      <dgm:prSet presAssocID="{41C3C9A1-EE57-4636-A7B1-E7EA27B57F8E}" presName="cycle" presStyleCnt="0">
        <dgm:presLayoutVars>
          <dgm:dir/>
          <dgm:resizeHandles val="exact"/>
        </dgm:presLayoutVars>
      </dgm:prSet>
      <dgm:spPr/>
    </dgm:pt>
    <dgm:pt modelId="{F5ACFB74-1A5A-43C2-8541-06689462FF57}" type="pres">
      <dgm:prSet presAssocID="{2BBFD040-4585-473B-A3BC-85D19AAC2CD1}" presName="dummy" presStyleCnt="0"/>
      <dgm:spPr/>
    </dgm:pt>
    <dgm:pt modelId="{A0E813B8-33DD-4117-A651-841F3B072353}" type="pres">
      <dgm:prSet presAssocID="{2BBFD040-4585-473B-A3BC-85D19AAC2CD1}" presName="node" presStyleLbl="revTx" presStyleIdx="0" presStyleCnt="2">
        <dgm:presLayoutVars>
          <dgm:bulletEnabled val="1"/>
        </dgm:presLayoutVars>
      </dgm:prSet>
      <dgm:spPr/>
    </dgm:pt>
    <dgm:pt modelId="{41C16E3F-9FC3-4C89-923D-3981AE872525}" type="pres">
      <dgm:prSet presAssocID="{E5DF595E-5E48-4368-97A4-2F7C738D092C}" presName="sibTrans" presStyleLbl="node1" presStyleIdx="0" presStyleCnt="2" custScaleX="91446" custScaleY="91446"/>
      <dgm:spPr/>
    </dgm:pt>
    <dgm:pt modelId="{0653438F-6023-45F9-BD8E-D63D284B3BE3}" type="pres">
      <dgm:prSet presAssocID="{65FF0CDB-883D-4405-94A7-774BCCED6F67}" presName="dummy" presStyleCnt="0"/>
      <dgm:spPr/>
    </dgm:pt>
    <dgm:pt modelId="{CC975FA4-B285-4CE0-82A3-2B72EC25AEE0}" type="pres">
      <dgm:prSet presAssocID="{65FF0CDB-883D-4405-94A7-774BCCED6F67}" presName="node" presStyleLbl="revTx" presStyleIdx="1" presStyleCnt="2">
        <dgm:presLayoutVars>
          <dgm:bulletEnabled val="1"/>
        </dgm:presLayoutVars>
      </dgm:prSet>
      <dgm:spPr/>
    </dgm:pt>
    <dgm:pt modelId="{91799E1A-5316-4A52-B82D-A16EB83A1C3A}" type="pres">
      <dgm:prSet presAssocID="{46B0EF90-B940-457F-80AF-CB7B6EB84ECD}" presName="sibTrans" presStyleLbl="node1" presStyleIdx="1" presStyleCnt="2" custScaleX="91446" custScaleY="91446"/>
      <dgm:spPr/>
    </dgm:pt>
  </dgm:ptLst>
  <dgm:cxnLst>
    <dgm:cxn modelId="{F1A44A3C-563A-4DF4-9093-DC56F35E3A30}" type="presOf" srcId="{E5DF595E-5E48-4368-97A4-2F7C738D092C}" destId="{41C16E3F-9FC3-4C89-923D-3981AE872525}" srcOrd="0" destOrd="0" presId="urn:microsoft.com/office/officeart/2005/8/layout/cycle1"/>
    <dgm:cxn modelId="{DDC0B240-B606-4C93-AC41-4394DB72023E}" type="presOf" srcId="{41C3C9A1-EE57-4636-A7B1-E7EA27B57F8E}" destId="{A25BF583-4B30-4E77-9006-8B55A8FBCD71}" srcOrd="0" destOrd="0" presId="urn:microsoft.com/office/officeart/2005/8/layout/cycle1"/>
    <dgm:cxn modelId="{2BB1A366-EDFD-493B-B0B8-F8764849450B}" srcId="{41C3C9A1-EE57-4636-A7B1-E7EA27B57F8E}" destId="{65FF0CDB-883D-4405-94A7-774BCCED6F67}" srcOrd="1" destOrd="0" parTransId="{698BFB8B-102D-48DF-95DE-755191D5A9E4}" sibTransId="{46B0EF90-B940-457F-80AF-CB7B6EB84ECD}"/>
    <dgm:cxn modelId="{A6755183-A346-4AAC-8FB0-57C1E30B18A2}" type="presOf" srcId="{46B0EF90-B940-457F-80AF-CB7B6EB84ECD}" destId="{91799E1A-5316-4A52-B82D-A16EB83A1C3A}" srcOrd="0" destOrd="0" presId="urn:microsoft.com/office/officeart/2005/8/layout/cycle1"/>
    <dgm:cxn modelId="{859268CA-0C1A-4983-8DFF-0E2A27A06A07}" srcId="{41C3C9A1-EE57-4636-A7B1-E7EA27B57F8E}" destId="{2BBFD040-4585-473B-A3BC-85D19AAC2CD1}" srcOrd="0" destOrd="0" parTransId="{9BBB64DD-0881-4EEC-BE69-C671122B1461}" sibTransId="{E5DF595E-5E48-4368-97A4-2F7C738D092C}"/>
    <dgm:cxn modelId="{0E2EBCCA-1F62-4BDA-A04A-7526E30755DB}" type="presOf" srcId="{65FF0CDB-883D-4405-94A7-774BCCED6F67}" destId="{CC975FA4-B285-4CE0-82A3-2B72EC25AEE0}" srcOrd="0" destOrd="0" presId="urn:microsoft.com/office/officeart/2005/8/layout/cycle1"/>
    <dgm:cxn modelId="{9C4538E2-7FF0-4B26-AC5C-C46C9699F941}" type="presOf" srcId="{2BBFD040-4585-473B-A3BC-85D19AAC2CD1}" destId="{A0E813B8-33DD-4117-A651-841F3B072353}" srcOrd="0" destOrd="0" presId="urn:microsoft.com/office/officeart/2005/8/layout/cycle1"/>
    <dgm:cxn modelId="{95F086D2-74DF-4C2F-A64A-94D755536F87}" type="presParOf" srcId="{A25BF583-4B30-4E77-9006-8B55A8FBCD71}" destId="{F5ACFB74-1A5A-43C2-8541-06689462FF57}" srcOrd="0" destOrd="0" presId="urn:microsoft.com/office/officeart/2005/8/layout/cycle1"/>
    <dgm:cxn modelId="{3FB6D818-8516-49FC-9F41-8B49EFDDC279}" type="presParOf" srcId="{A25BF583-4B30-4E77-9006-8B55A8FBCD71}" destId="{A0E813B8-33DD-4117-A651-841F3B072353}" srcOrd="1" destOrd="0" presId="urn:microsoft.com/office/officeart/2005/8/layout/cycle1"/>
    <dgm:cxn modelId="{681BE5AB-776B-4A07-A0AD-A69CA959F95C}" type="presParOf" srcId="{A25BF583-4B30-4E77-9006-8B55A8FBCD71}" destId="{41C16E3F-9FC3-4C89-923D-3981AE872525}" srcOrd="2" destOrd="0" presId="urn:microsoft.com/office/officeart/2005/8/layout/cycle1"/>
    <dgm:cxn modelId="{DC987D61-E34E-4CDD-B15D-A78ED207522C}" type="presParOf" srcId="{A25BF583-4B30-4E77-9006-8B55A8FBCD71}" destId="{0653438F-6023-45F9-BD8E-D63D284B3BE3}" srcOrd="3" destOrd="0" presId="urn:microsoft.com/office/officeart/2005/8/layout/cycle1"/>
    <dgm:cxn modelId="{B56D973E-3378-49EE-97F3-3C1B07686077}" type="presParOf" srcId="{A25BF583-4B30-4E77-9006-8B55A8FBCD71}" destId="{CC975FA4-B285-4CE0-82A3-2B72EC25AEE0}" srcOrd="4" destOrd="0" presId="urn:microsoft.com/office/officeart/2005/8/layout/cycle1"/>
    <dgm:cxn modelId="{D721050B-91E5-42E6-97C3-5334E3C001B5}" type="presParOf" srcId="{A25BF583-4B30-4E77-9006-8B55A8FBCD71}" destId="{91799E1A-5316-4A52-B82D-A16EB83A1C3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813B8-33DD-4117-A651-841F3B072353}">
      <dsp:nvSpPr>
        <dsp:cNvPr id="0" name=""/>
        <dsp:cNvSpPr/>
      </dsp:nvSpPr>
      <dsp:spPr>
        <a:xfrm>
          <a:off x="2284236" y="1048589"/>
          <a:ext cx="1396758" cy="139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 7</a:t>
          </a:r>
        </a:p>
      </dsp:txBody>
      <dsp:txXfrm>
        <a:off x="2284236" y="1048589"/>
        <a:ext cx="1396758" cy="1396758"/>
      </dsp:txXfrm>
    </dsp:sp>
    <dsp:sp modelId="{41C16E3F-9FC3-4C89-923D-3981AE872525}">
      <dsp:nvSpPr>
        <dsp:cNvPr id="0" name=""/>
        <dsp:cNvSpPr/>
      </dsp:nvSpPr>
      <dsp:spPr>
        <a:xfrm>
          <a:off x="526777" y="432974"/>
          <a:ext cx="2627989" cy="2627989"/>
        </a:xfrm>
        <a:prstGeom prst="circularArrow">
          <a:avLst>
            <a:gd name="adj1" fmla="val 9478"/>
            <a:gd name="adj2" fmla="val 684478"/>
            <a:gd name="adj3" fmla="val 7853098"/>
            <a:gd name="adj4" fmla="val 2262423"/>
            <a:gd name="adj5" fmla="val 11057"/>
          </a:avLst>
        </a:prstGeom>
        <a:solidFill>
          <a:srgbClr val="EE82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75FA4-B285-4CE0-82A3-2B72EC25AEE0}">
      <dsp:nvSpPr>
        <dsp:cNvPr id="0" name=""/>
        <dsp:cNvSpPr/>
      </dsp:nvSpPr>
      <dsp:spPr>
        <a:xfrm>
          <a:off x="550" y="1048589"/>
          <a:ext cx="1396758" cy="1396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888B8D"/>
              </a:solidFill>
              <a:latin typeface="Helvetica Neue Light"/>
              <a:ea typeface="+mn-ea"/>
              <a:cs typeface="+mn-cs"/>
            </a:rPr>
            <a:t>Stage</a:t>
          </a:r>
          <a:r>
            <a:rPr lang="en-GB" sz="1600" kern="1200" dirty="0"/>
            <a:t> 1</a:t>
          </a:r>
        </a:p>
      </dsp:txBody>
      <dsp:txXfrm>
        <a:off x="550" y="1048589"/>
        <a:ext cx="1396758" cy="1396758"/>
      </dsp:txXfrm>
    </dsp:sp>
    <dsp:sp modelId="{91799E1A-5316-4A52-B82D-A16EB83A1C3A}">
      <dsp:nvSpPr>
        <dsp:cNvPr id="0" name=""/>
        <dsp:cNvSpPr/>
      </dsp:nvSpPr>
      <dsp:spPr>
        <a:xfrm>
          <a:off x="526777" y="432974"/>
          <a:ext cx="2627989" cy="2627989"/>
        </a:xfrm>
        <a:prstGeom prst="circularArrow">
          <a:avLst>
            <a:gd name="adj1" fmla="val 9478"/>
            <a:gd name="adj2" fmla="val 684478"/>
            <a:gd name="adj3" fmla="val 18653098"/>
            <a:gd name="adj4" fmla="val 13062423"/>
            <a:gd name="adj5" fmla="val 11057"/>
          </a:avLst>
        </a:prstGeom>
        <a:solidFill>
          <a:srgbClr val="EE82A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9041-03F5-4ADA-AF9F-259748646DF9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E82E-B24F-4436-8FC7-7D8AB5FC7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4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66D3-64D3-4147-898D-0506FA245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2E69B-FDF3-4BB0-AA24-59E1512B1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63FB-2CA9-4038-98E1-E96AEC2E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fld id="{FA66972E-5C88-4FBC-9BD8-2DB12455F123}" type="datetime2">
              <a:rPr lang="en-GB" smtClean="0"/>
              <a:t>Thursday, 24 November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F723-A0F1-4E56-98C1-68D171B9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A1407-F703-48F3-8865-569083A7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3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F8DA-204B-4EEF-853C-E014888F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FEDD1-98D9-40AE-B6D5-F4C1B6B7A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698D-DFAE-4ABA-816D-ECDEBCF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E73B-3DA0-450A-8EF3-2DB791EE3C50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2A396-1ABE-4EA3-88B9-53ADA926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CFF8B-2513-44AF-BC96-935D1EB2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4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D1634-14B9-4623-83F2-20ABEEF50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F98A2-2DC0-470E-8A60-C40FB1B1D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B518-7AE7-4152-A1A8-4966F30C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BAD2-604D-4AB6-9B80-2915F25C77F6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85BE-FFCA-4906-B8CD-C565CF45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D35C8-967E-4779-A152-9621A26C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3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bg>
      <p:bgPr>
        <a:solidFill>
          <a:srgbClr val="7FC6BA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 l="15878" t="15843" r="15885" b="15864"/>
          <a:stretch/>
        </p:blipFill>
        <p:spPr>
          <a:xfrm>
            <a:off x="266702" y="88933"/>
            <a:ext cx="3026268" cy="181603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8102600" y="6036400"/>
            <a:ext cx="1828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3B5060"/>
                </a:solidFill>
                <a:latin typeface="Space Grotesk"/>
                <a:ea typeface="Space Grotesk"/>
                <a:cs typeface="Space Grotesk"/>
                <a:sym typeface="Space Grotesk"/>
              </a:rPr>
              <a:t>Email:</a:t>
            </a:r>
            <a:endParaRPr sz="600" b="0" i="0" u="none" strike="noStrike" cap="none">
              <a:solidFill>
                <a:srgbClr val="3B506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3B5060"/>
                </a:solidFill>
                <a:latin typeface="Space Grotesk"/>
                <a:ea typeface="Space Grotesk"/>
                <a:cs typeface="Space Grotesk"/>
                <a:sym typeface="Space Grotesk"/>
              </a:rPr>
              <a:t>hello@contractsadvance.co.uk</a:t>
            </a:r>
            <a:endParaRPr sz="700" b="0" i="0" u="none" strike="noStrike" cap="none">
              <a:solidFill>
                <a:srgbClr val="3B506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10172700" y="6036400"/>
            <a:ext cx="1828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3B5060"/>
                </a:solidFill>
                <a:latin typeface="Space Grotesk"/>
                <a:ea typeface="Space Grotesk"/>
                <a:cs typeface="Space Grotesk"/>
                <a:sym typeface="Space Grotesk"/>
              </a:rPr>
              <a:t>Visit: </a:t>
            </a:r>
            <a:endParaRPr sz="600" b="0" i="0" u="none" strike="noStrike" cap="none">
              <a:solidFill>
                <a:srgbClr val="3B5060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3B5060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contractsadvance.co.uk</a:t>
            </a:r>
            <a:endParaRPr sz="700" b="0" i="0" u="none" strike="noStrike" cap="none">
              <a:solidFill>
                <a:srgbClr val="3B506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D830BE1-8853-10E1-C690-C84555D8C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28523" y="0"/>
            <a:ext cx="5963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610F-221B-4F99-B20D-DAA4BEEE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093AB-FC33-421D-B0B7-4516B127E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FC61-1FB2-471A-B14D-795F0EC3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2EEF-B9C6-4FC1-BED7-D532201FADC6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F162-38C9-4696-874A-4D24AB60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6E447-324C-496F-9B0B-F98A0EA1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8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C0E3-D1C9-4868-A89C-1296130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AB29C-558D-4B0F-9E14-3315C759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3512-BED3-479C-BBE9-B561F955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F92-3C82-4D99-BA18-E600C493902D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C0089-16FA-4372-BE08-0D321C44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D8BF5-B0A3-43F0-883C-DD4003F5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9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D249-6508-461B-9C92-44FBC570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7900-5C7E-4B01-99C1-86844A8D1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40595-C932-417B-90E1-241E4F6CA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81BF-FE54-4B7E-B010-45BB8A4C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587E-71AA-4B69-AAAD-89F1D09E02AF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8CBB-73A3-4B2C-B32A-7B65AF192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52560-9D6D-4ACD-BA52-AD91285C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6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B51D-F233-420B-8488-FFCC96B0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2DDA2-0A6B-4CEF-8678-B86D03E2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0CD58-2433-425C-930E-3EDCB6F4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4B701-7E15-45B9-9670-DB7DF821C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92641-6F62-43F3-A8E3-E1E7E947B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E1105-D7B2-449A-A6F6-F72C27E7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D7AD-62CF-437B-A7C3-6D53EB034CD7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332E5-8402-4AB1-8AA8-13FE513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42CF-168E-4312-BCB7-091526B9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4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19A9-7454-499A-9075-1FEB3F73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81818-D939-4980-81AA-F225E6BC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CA-8FB7-47B7-8749-7333F8873D89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686CF-ECF8-4C50-8436-E12112AA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A5311-2767-43CA-87D2-F5345DC2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87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BF21D-97DA-432E-9A51-9BD75B55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4A22-8811-4489-A5C9-5E5F28846392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64F3A-CA89-4079-8106-56F3EFEC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09F5-CFB3-48E1-A2B1-A9E86562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3D27-FC4E-446C-BFFD-71DA5202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A392-4A81-4D96-972D-3AEAECA4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88B09-2DBF-4145-819C-AF1E2D02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0A4F2-6FF7-4200-989A-A8115A9C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DB59-0D47-4093-B59F-EA626F687779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58DA7-5A04-4598-A991-FA18CC9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FD2FB-9D46-403D-A645-9069C45F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7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967C-1BF6-4A34-A02B-A0770CAA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62208-9C9F-4EB9-8426-4DB24593D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0138C-1FEB-4558-A5A1-9D1675C2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DB7E5-62B4-48B9-A260-8592600D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9DC8-59AB-4CCA-BDD9-297A0441D178}" type="datetime2">
              <a:rPr lang="en-GB" smtClean="0"/>
              <a:t>Thursday, 24 November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DE216-BFBD-4934-8F4E-C2B612E6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C9AA-4D71-4938-B2F7-B1828C34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3AFE-163E-4C8F-BE1B-1D40E6FAB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F14D5D35-F72E-44FF-BA38-D0E5346995F5}"/>
              </a:ext>
            </a:extLst>
          </p:cNvPr>
          <p:cNvPicPr/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4442"/>
          <a:stretch/>
        </p:blipFill>
        <p:spPr>
          <a:xfrm>
            <a:off x="-1" y="3970020"/>
            <a:ext cx="2865755" cy="2887980"/>
          </a:xfrm>
          <a:prstGeom prst="rect">
            <a:avLst/>
          </a:prstGeom>
        </p:spPr>
      </p:pic>
      <p:pic>
        <p:nvPicPr>
          <p:cNvPr id="11" name="Picture 10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BE52708C-641C-49AF-99A7-0356BD0AC920}"/>
              </a:ext>
            </a:extLst>
          </p:cNvPr>
          <p:cNvPicPr/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12" r="50000"/>
          <a:stretch/>
        </p:blipFill>
        <p:spPr>
          <a:xfrm>
            <a:off x="9326244" y="-3175"/>
            <a:ext cx="2865756" cy="2946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5036FE-B899-4008-998F-613D460D84A4}"/>
              </a:ext>
            </a:extLst>
          </p:cNvPr>
          <p:cNvSpPr/>
          <p:nvPr userDrawn="1"/>
        </p:nvSpPr>
        <p:spPr>
          <a:xfrm>
            <a:off x="0" y="6526963"/>
            <a:ext cx="12192000" cy="347661"/>
          </a:xfrm>
          <a:prstGeom prst="rect">
            <a:avLst/>
          </a:prstGeom>
          <a:solidFill>
            <a:srgbClr val="888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2F243-683C-4B9C-BDA6-2D2BAF6D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16B26-1A59-4701-B908-7C8938D2A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A24A-A173-428C-874C-04BC9CDE4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90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fld id="{41433C0A-EDB9-4220-B2FE-49731955B4A7}" type="datetime2">
              <a:rPr lang="en-GB" smtClean="0"/>
              <a:t>Thursday, 24 November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CE7B8-2D7D-4DD6-A1D3-FB035834F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90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000" b="1" kern="1200" dirty="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r>
              <a:rPr lang="en-GB" dirty="0"/>
              <a:t>Contracts Advance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AFFC7-8910-43EB-B154-B2A9D55B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90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</a:lstStyle>
          <a:p>
            <a:fld id="{6ECE3AFE-163E-4C8F-BE1B-1D40E6FAB2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DE043A-EF7A-4AFA-9083-F2600827C234}"/>
              </a:ext>
            </a:extLst>
          </p:cNvPr>
          <p:cNvSpPr/>
          <p:nvPr userDrawn="1"/>
        </p:nvSpPr>
        <p:spPr>
          <a:xfrm>
            <a:off x="0" y="-19801"/>
            <a:ext cx="12192000" cy="347661"/>
          </a:xfrm>
          <a:prstGeom prst="rect">
            <a:avLst/>
          </a:prstGeom>
          <a:solidFill>
            <a:srgbClr val="6BC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0F574-B0C0-453C-86A2-88C22FE3F66F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2" y="344486"/>
            <a:ext cx="221297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0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DC10D-ECDB-C839-D325-0F89D6A4CBE1}"/>
              </a:ext>
            </a:extLst>
          </p:cNvPr>
          <p:cNvSpPr txBox="1"/>
          <p:nvPr/>
        </p:nvSpPr>
        <p:spPr>
          <a:xfrm>
            <a:off x="1061667" y="2354969"/>
            <a:ext cx="57963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Advance Webinar</a:t>
            </a:r>
          </a:p>
          <a:p>
            <a:pPr defTabSz="685800"/>
            <a:endParaRPr lang="en-GB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GB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do you write a winning bid?”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A4D39-A8FF-A4C4-EAB7-B5B978C1459D}"/>
              </a:ext>
            </a:extLst>
          </p:cNvPr>
          <p:cNvSpPr txBox="1"/>
          <p:nvPr/>
        </p:nvSpPr>
        <p:spPr>
          <a:xfrm>
            <a:off x="1173635" y="4407207"/>
            <a:ext cx="435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24</a:t>
            </a:r>
            <a:r>
              <a:rPr lang="en-GB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1ADA5-DF2D-3C4B-AF7A-80350E53C43C}"/>
              </a:ext>
            </a:extLst>
          </p:cNvPr>
          <p:cNvSpPr txBox="1"/>
          <p:nvPr/>
        </p:nvSpPr>
        <p:spPr>
          <a:xfrm>
            <a:off x="1266941" y="5489949"/>
            <a:ext cx="435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Mitchell and Rob Ward</a:t>
            </a:r>
          </a:p>
        </p:txBody>
      </p:sp>
    </p:spTree>
    <p:extLst>
      <p:ext uri="{BB962C8B-B14F-4D97-AF65-F5344CB8AC3E}">
        <p14:creationId xmlns:p14="http://schemas.microsoft.com/office/powerpoint/2010/main" val="39570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B2AE-3AF4-4EA9-A119-4FEC9233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5690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1000" b="1" kern="1200" smtClean="0">
                <a:solidFill>
                  <a:schemeClr val="bg1"/>
                </a:solidFill>
                <a:latin typeface="Helvetica Neue Ligh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CE3AFE-163E-4C8F-BE1B-1D40E6FAB21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2152650" y="861342"/>
            <a:ext cx="7886700" cy="6110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WHWW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61C7C-C872-4094-B892-6A62898630C4}"/>
              </a:ext>
            </a:extLst>
          </p:cNvPr>
          <p:cNvSpPr txBox="1"/>
          <p:nvPr/>
        </p:nvSpPr>
        <p:spPr>
          <a:xfrm>
            <a:off x="1460669" y="1971488"/>
            <a:ext cx="1063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For every sub-section/paragraph you write, consider the following methodology: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411CE1-8D59-409A-B923-C415BB5F6F0E}"/>
              </a:ext>
            </a:extLst>
          </p:cNvPr>
          <p:cNvSpPr txBox="1"/>
          <p:nvPr/>
        </p:nvSpPr>
        <p:spPr>
          <a:xfrm>
            <a:off x="1460670" y="2899558"/>
            <a:ext cx="816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E82A4"/>
                </a:solidFill>
                <a:latin typeface="Helvetica Neue Light"/>
              </a:rPr>
              <a:t>WHAT</a:t>
            </a: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 you are going to do</a:t>
            </a:r>
            <a:endParaRPr lang="en-GB" sz="2400" b="1" dirty="0">
              <a:solidFill>
                <a:srgbClr val="888B8D"/>
              </a:solidFill>
              <a:latin typeface="Helvetica Neue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50E5FF-4E23-48BF-98F6-BF98E3BD6025}"/>
              </a:ext>
            </a:extLst>
          </p:cNvPr>
          <p:cNvSpPr txBox="1"/>
          <p:nvPr/>
        </p:nvSpPr>
        <p:spPr>
          <a:xfrm>
            <a:off x="1460670" y="3868424"/>
            <a:ext cx="816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E82A4"/>
                </a:solidFill>
                <a:latin typeface="Helvetica Neue Light"/>
              </a:rPr>
              <a:t>HOW</a:t>
            </a: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 you are going to do it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9D41E7-E3AD-43B9-835D-F981D32A1702}"/>
              </a:ext>
            </a:extLst>
          </p:cNvPr>
          <p:cNvSpPr txBox="1"/>
          <p:nvPr/>
        </p:nvSpPr>
        <p:spPr>
          <a:xfrm>
            <a:off x="1460670" y="4860089"/>
            <a:ext cx="816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E82A4"/>
                </a:solidFill>
                <a:latin typeface="Helvetica Neue Light"/>
              </a:rPr>
              <a:t>WHY</a:t>
            </a: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 you are going to do it – the benefit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63AF63-C0A3-4F6B-B214-1E0C42F4CC84}"/>
              </a:ext>
            </a:extLst>
          </p:cNvPr>
          <p:cNvSpPr txBox="1"/>
          <p:nvPr/>
        </p:nvSpPr>
        <p:spPr>
          <a:xfrm>
            <a:off x="1460670" y="5729373"/>
            <a:ext cx="1073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E82A4"/>
                </a:solidFill>
                <a:latin typeface="Helvetica Neue Light"/>
              </a:rPr>
              <a:t>WHEN</a:t>
            </a: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 you have done it before – experience/evidence/examples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CD98CA-E47C-457A-CC08-7FC38F16F943}"/>
              </a:ext>
            </a:extLst>
          </p:cNvPr>
          <p:cNvGrpSpPr/>
          <p:nvPr/>
        </p:nvGrpSpPr>
        <p:grpSpPr>
          <a:xfrm>
            <a:off x="0" y="1788170"/>
            <a:ext cx="1262982" cy="735968"/>
            <a:chOff x="1092533" y="941323"/>
            <a:chExt cx="1262982" cy="7359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2755E2-29D3-D4B7-D873-FDE42FD8A820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51C2118-6B1F-721A-B73E-BA84B09E1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685035-512A-A638-11E3-AB500AACD627}"/>
              </a:ext>
            </a:extLst>
          </p:cNvPr>
          <p:cNvGrpSpPr/>
          <p:nvPr/>
        </p:nvGrpSpPr>
        <p:grpSpPr>
          <a:xfrm>
            <a:off x="0" y="2787682"/>
            <a:ext cx="1262982" cy="735968"/>
            <a:chOff x="1092533" y="941323"/>
            <a:chExt cx="1262982" cy="73596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06512B-1300-73FE-B14F-9191431CD8B4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40A30751-77B9-9246-C9A1-86FD94E8A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CA8A01-5C0F-E8B8-51F0-ECE1B159664D}"/>
              </a:ext>
            </a:extLst>
          </p:cNvPr>
          <p:cNvGrpSpPr/>
          <p:nvPr/>
        </p:nvGrpSpPr>
        <p:grpSpPr>
          <a:xfrm>
            <a:off x="0" y="3723989"/>
            <a:ext cx="1262982" cy="735968"/>
            <a:chOff x="1092533" y="941323"/>
            <a:chExt cx="1262982" cy="7359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B348A7-E713-D874-DACD-C4B98C6D2CCE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F185637-C99F-5636-84F0-AAEF6E6E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C42D27-CE19-575B-DCEA-99FAFFD598C8}"/>
              </a:ext>
            </a:extLst>
          </p:cNvPr>
          <p:cNvGrpSpPr/>
          <p:nvPr/>
        </p:nvGrpSpPr>
        <p:grpSpPr>
          <a:xfrm>
            <a:off x="0" y="4676771"/>
            <a:ext cx="1262982" cy="735968"/>
            <a:chOff x="1092533" y="941323"/>
            <a:chExt cx="1262982" cy="7359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CF4B55-6D85-C538-9717-FE4DCB9D31F3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38142918-3809-8AB9-E6AA-3E2F8C9C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47A23C-2118-A23D-4379-71C8A1A73F55}"/>
              </a:ext>
            </a:extLst>
          </p:cNvPr>
          <p:cNvGrpSpPr/>
          <p:nvPr/>
        </p:nvGrpSpPr>
        <p:grpSpPr>
          <a:xfrm>
            <a:off x="0" y="5590022"/>
            <a:ext cx="1262982" cy="735968"/>
            <a:chOff x="1092533" y="941323"/>
            <a:chExt cx="1262982" cy="7359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314667-4C0B-2AB8-9687-B8F81F83F930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EBEB0A7-0900-1F12-2A61-22F62C607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7F8979-0077-32A6-91E9-2054273893B9}"/>
              </a:ext>
            </a:extLst>
          </p:cNvPr>
          <p:cNvGrpSpPr/>
          <p:nvPr/>
        </p:nvGrpSpPr>
        <p:grpSpPr>
          <a:xfrm>
            <a:off x="22894" y="1843363"/>
            <a:ext cx="1262982" cy="735968"/>
            <a:chOff x="1092533" y="941323"/>
            <a:chExt cx="1262982" cy="7359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EFDCBD-9B83-4169-FCA0-E8F902CBFBC7}"/>
                </a:ext>
              </a:extLst>
            </p:cNvPr>
            <p:cNvSpPr/>
            <p:nvPr/>
          </p:nvSpPr>
          <p:spPr>
            <a:xfrm>
              <a:off x="1092533" y="1197669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94107DB-4D4E-7611-9BF7-340E04773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53" y="941323"/>
              <a:ext cx="811462" cy="73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69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3 draft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61C7C-C872-4094-B892-6A62898630C4}"/>
              </a:ext>
            </a:extLst>
          </p:cNvPr>
          <p:cNvSpPr txBox="1"/>
          <p:nvPr/>
        </p:nvSpPr>
        <p:spPr>
          <a:xfrm>
            <a:off x="1085636" y="2100039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Draft 1 – rough cut, focus on structure – What, How, Why?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7583A9-C87E-45AB-9B62-173AC7BA099C}"/>
              </a:ext>
            </a:extLst>
          </p:cNvPr>
          <p:cNvGrpSpPr/>
          <p:nvPr/>
        </p:nvGrpSpPr>
        <p:grpSpPr>
          <a:xfrm>
            <a:off x="0" y="1952196"/>
            <a:ext cx="1060117" cy="735968"/>
            <a:chOff x="1060114" y="2045016"/>
            <a:chExt cx="1060117" cy="7359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8B648C-F13F-4D9D-8668-8B5F64A35BD8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22F02C7-321D-430B-81A3-5FF49D7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6411CE1-8D59-409A-B923-C415BB5F6F0E}"/>
              </a:ext>
            </a:extLst>
          </p:cNvPr>
          <p:cNvSpPr txBox="1"/>
          <p:nvPr/>
        </p:nvSpPr>
        <p:spPr>
          <a:xfrm>
            <a:off x="1068205" y="2970421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Draft 2 – fill most gaps and ensure substance to responses – </a:t>
            </a:r>
            <a:r>
              <a:rPr lang="en-GB" sz="2400" b="1" u="sng" dirty="0">
                <a:solidFill>
                  <a:srgbClr val="888B8D"/>
                </a:solidFill>
                <a:latin typeface="Helvetica Neue Light"/>
              </a:rPr>
              <a:t>compliant bid!!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1EFF97-37BC-4259-9CFF-80372115C1E1}"/>
              </a:ext>
            </a:extLst>
          </p:cNvPr>
          <p:cNvGrpSpPr/>
          <p:nvPr/>
        </p:nvGrpSpPr>
        <p:grpSpPr>
          <a:xfrm>
            <a:off x="-8096" y="2744470"/>
            <a:ext cx="1060117" cy="735968"/>
            <a:chOff x="1060114" y="2045016"/>
            <a:chExt cx="1060117" cy="7359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BC96F9-949F-4945-98E0-D60F5CB9FF73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B28F3DB5-CAA9-491E-8E0D-FA74D887A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50E5FF-4E23-48BF-98F6-BF98E3BD6025}"/>
              </a:ext>
            </a:extLst>
          </p:cNvPr>
          <p:cNvSpPr txBox="1"/>
          <p:nvPr/>
        </p:nvSpPr>
        <p:spPr>
          <a:xfrm>
            <a:off x="1068205" y="3714943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Draft 3 – polish and maximise marks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CA6132-F551-47E7-800C-5848992676E6}"/>
              </a:ext>
            </a:extLst>
          </p:cNvPr>
          <p:cNvGrpSpPr/>
          <p:nvPr/>
        </p:nvGrpSpPr>
        <p:grpSpPr>
          <a:xfrm>
            <a:off x="-4" y="3593051"/>
            <a:ext cx="1060117" cy="735968"/>
            <a:chOff x="1060114" y="2045016"/>
            <a:chExt cx="1060117" cy="73596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68B012-9EF7-4605-B134-C634C865A271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8F94DD26-C180-451B-8085-5AC98A73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A9D41E7-E3AD-43B9-835D-F981D32A1702}"/>
              </a:ext>
            </a:extLst>
          </p:cNvPr>
          <p:cNvSpPr txBox="1"/>
          <p:nvPr/>
        </p:nvSpPr>
        <p:spPr>
          <a:xfrm>
            <a:off x="1085636" y="4670088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Realistic timescales for review: 1-2 days per review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512523-F222-443F-B6F1-27E55C284F4C}"/>
              </a:ext>
            </a:extLst>
          </p:cNvPr>
          <p:cNvGrpSpPr/>
          <p:nvPr/>
        </p:nvGrpSpPr>
        <p:grpSpPr>
          <a:xfrm>
            <a:off x="-4" y="4507328"/>
            <a:ext cx="1060117" cy="735968"/>
            <a:chOff x="1060114" y="2045016"/>
            <a:chExt cx="1060117" cy="7359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B3B0A7-8DC0-4215-892B-DFD66479F7C7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70FCBA4-DF0C-412A-BE86-E35B708F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A63AF63-C0A3-4F6B-B214-1E0C42F4CC84}"/>
              </a:ext>
            </a:extLst>
          </p:cNvPr>
          <p:cNvSpPr txBox="1"/>
          <p:nvPr/>
        </p:nvSpPr>
        <p:spPr>
          <a:xfrm>
            <a:off x="1034598" y="5502387"/>
            <a:ext cx="1088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Ensure the sequencing and coordination of review is efficient – no duplication/multiple copies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350F6D-C445-4A26-B3E0-DA9B86750225}"/>
              </a:ext>
            </a:extLst>
          </p:cNvPr>
          <p:cNvGrpSpPr/>
          <p:nvPr/>
        </p:nvGrpSpPr>
        <p:grpSpPr>
          <a:xfrm>
            <a:off x="-8096" y="5418785"/>
            <a:ext cx="1060117" cy="735968"/>
            <a:chOff x="1060114" y="2045016"/>
            <a:chExt cx="1060117" cy="7359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FC682C-C08A-43F3-8833-996D4A645E03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BC43B7E-7932-4603-9993-4E373206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526421-B15E-EABD-F3A4-8D7C623BB541}"/>
              </a:ext>
            </a:extLst>
          </p:cNvPr>
          <p:cNvSpPr txBox="1"/>
          <p:nvPr/>
        </p:nvSpPr>
        <p:spPr>
          <a:xfrm>
            <a:off x="1085636" y="1394804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Information gathering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5644CC-C244-AF00-E188-4A631854E3A0}"/>
              </a:ext>
            </a:extLst>
          </p:cNvPr>
          <p:cNvGrpSpPr/>
          <p:nvPr/>
        </p:nvGrpSpPr>
        <p:grpSpPr>
          <a:xfrm>
            <a:off x="-25519" y="1241708"/>
            <a:ext cx="1060117" cy="735968"/>
            <a:chOff x="1060114" y="2045016"/>
            <a:chExt cx="1060117" cy="7359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A8E9D0-3233-EDFF-1A5D-C06794109414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E56F3D5-F71E-BF72-A49D-24D1893AB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03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Play to your strengths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E0568-EAC7-4704-B68E-D2DAF6EF4E43}"/>
              </a:ext>
            </a:extLst>
          </p:cNvPr>
          <p:cNvSpPr txBox="1"/>
          <p:nvPr/>
        </p:nvSpPr>
        <p:spPr>
          <a:xfrm>
            <a:off x="1060115" y="1677910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Manage SME’s expectation and behaviours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CAF5A6-09A1-491C-9DE8-C8F152076985}"/>
              </a:ext>
            </a:extLst>
          </p:cNvPr>
          <p:cNvGrpSpPr/>
          <p:nvPr/>
        </p:nvGrpSpPr>
        <p:grpSpPr>
          <a:xfrm>
            <a:off x="-2" y="1580646"/>
            <a:ext cx="1060117" cy="735968"/>
            <a:chOff x="1060114" y="2045016"/>
            <a:chExt cx="1060117" cy="7359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DB31F-D109-4939-8E03-8520C872ADED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123A1DD-A6A7-4C07-8A5B-77F14497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74D80B8-62E8-47C7-A874-DB3888E4BEE2}"/>
              </a:ext>
            </a:extLst>
          </p:cNvPr>
          <p:cNvSpPr txBox="1"/>
          <p:nvPr/>
        </p:nvSpPr>
        <p:spPr>
          <a:xfrm>
            <a:off x="1060115" y="5137048"/>
            <a:ext cx="1088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PMs to enforce the timescales and multiple draft process</a:t>
            </a:r>
          </a:p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Bid Writers focus on writing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747071-685A-4F0C-B4DE-5D6EDDE0E562}"/>
              </a:ext>
            </a:extLst>
          </p:cNvPr>
          <p:cNvGrpSpPr/>
          <p:nvPr/>
        </p:nvGrpSpPr>
        <p:grpSpPr>
          <a:xfrm>
            <a:off x="-2" y="4998408"/>
            <a:ext cx="1060117" cy="735968"/>
            <a:chOff x="1060114" y="2045016"/>
            <a:chExt cx="1060117" cy="7359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D80CF5-5D51-4401-A376-15BB4B1BD7FC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D341E799-9A8F-43FE-B27E-7753E0E4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7DDE22-1AAC-44E0-BE21-57791A035260}"/>
              </a:ext>
            </a:extLst>
          </p:cNvPr>
          <p:cNvSpPr txBox="1"/>
          <p:nvPr/>
        </p:nvSpPr>
        <p:spPr>
          <a:xfrm>
            <a:off x="1060117" y="3901744"/>
            <a:ext cx="1088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Line up reviewers who will be critical within the business and review in-line with the scoring and evaluation methodology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69B76-BC53-4A93-AB20-C6E7D3F7F76F}"/>
              </a:ext>
            </a:extLst>
          </p:cNvPr>
          <p:cNvGrpSpPr/>
          <p:nvPr/>
        </p:nvGrpSpPr>
        <p:grpSpPr>
          <a:xfrm>
            <a:off x="0" y="3789677"/>
            <a:ext cx="1060117" cy="735968"/>
            <a:chOff x="1060114" y="2045016"/>
            <a:chExt cx="1060117" cy="7359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6232BB-A725-4CC9-8D9E-30B38D99AFCB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337C87A0-32CE-4A28-9F2A-26A7BE8D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68C4894-422D-42C4-ADB8-1C5B1D9D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9" y="712464"/>
            <a:ext cx="2199381" cy="2243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271071-314A-4B7C-AD65-4FB53F8E8032}"/>
              </a:ext>
            </a:extLst>
          </p:cNvPr>
          <p:cNvSpPr txBox="1"/>
          <p:nvPr/>
        </p:nvSpPr>
        <p:spPr>
          <a:xfrm>
            <a:off x="1060117" y="2767121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Send information to the writer in the best format if possible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DA4CD-96FE-4DE8-B144-19F2D6F60437}"/>
              </a:ext>
            </a:extLst>
          </p:cNvPr>
          <p:cNvGrpSpPr/>
          <p:nvPr/>
        </p:nvGrpSpPr>
        <p:grpSpPr>
          <a:xfrm>
            <a:off x="0" y="2669857"/>
            <a:ext cx="1060117" cy="735968"/>
            <a:chOff x="1060114" y="2045016"/>
            <a:chExt cx="1060117" cy="7359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214B4B-66DF-46B6-9D29-83A8C5BBD70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5C90612-F639-4390-B916-F1BE5D946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78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Example Scoring</a:t>
            </a:r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09A6AA-16B6-483C-9049-1DE1A4F18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83" y="4806597"/>
            <a:ext cx="3548064" cy="1794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6012D-8844-4AD6-B4C7-C2B1834B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907" y="1301880"/>
            <a:ext cx="8609393" cy="45036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8D139C-BEE8-CBF6-7635-F799F23DAB14}"/>
              </a:ext>
            </a:extLst>
          </p:cNvPr>
          <p:cNvSpPr txBox="1">
            <a:spLocks/>
          </p:cNvSpPr>
          <p:nvPr/>
        </p:nvSpPr>
        <p:spPr>
          <a:xfrm>
            <a:off x="838200" y="5805533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STATE THE OBVIOUS!!!!!</a:t>
            </a:r>
          </a:p>
        </p:txBody>
      </p:sp>
    </p:spTree>
    <p:extLst>
      <p:ext uri="{BB962C8B-B14F-4D97-AF65-F5344CB8AC3E}">
        <p14:creationId xmlns:p14="http://schemas.microsoft.com/office/powerpoint/2010/main" val="27431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C01B-A167-4EB6-A603-AE770522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22D546-44B1-4381-9BB4-1968E14D7F50}"/>
              </a:ext>
            </a:extLst>
          </p:cNvPr>
          <p:cNvSpPr txBox="1">
            <a:spLocks/>
          </p:cNvSpPr>
          <p:nvPr/>
        </p:nvSpPr>
        <p:spPr>
          <a:xfrm>
            <a:off x="838200" y="375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Response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7AC36-9C44-A8D3-F9C5-22FCC13E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4" y="1230347"/>
            <a:ext cx="5867908" cy="4770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1174B-A3EA-9E62-AF3A-85426A5DF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84" y="2168555"/>
            <a:ext cx="5791702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99CDB9-D127-4456-85D0-B32F5A59957B}"/>
              </a:ext>
            </a:extLst>
          </p:cNvPr>
          <p:cNvSpPr txBox="1">
            <a:spLocks/>
          </p:cNvSpPr>
          <p:nvPr/>
        </p:nvSpPr>
        <p:spPr>
          <a:xfrm>
            <a:off x="3917951" y="2338637"/>
            <a:ext cx="6977048" cy="1526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Summary &amp; Final Message</a:t>
            </a:r>
            <a:endParaRPr lang="en-GB" b="1" u="sng" dirty="0">
              <a:solidFill>
                <a:srgbClr val="888B8D"/>
              </a:solidFill>
              <a:latin typeface="Helvetica Neue Light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C39BCD0-9F53-40F6-9038-A59341B63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905964"/>
            <a:ext cx="2743201" cy="23917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D7BADE-58B5-4E9C-A804-B8CAD9C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/>
              <a:t>Contracts Advance</a:t>
            </a:r>
          </a:p>
        </p:txBody>
      </p:sp>
    </p:spTree>
    <p:extLst>
      <p:ext uri="{BB962C8B-B14F-4D97-AF65-F5344CB8AC3E}">
        <p14:creationId xmlns:p14="http://schemas.microsoft.com/office/powerpoint/2010/main" val="37028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CC01B-A167-4EB6-A603-AE770522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22D546-44B1-4381-9BB4-1968E14D7F50}"/>
              </a:ext>
            </a:extLst>
          </p:cNvPr>
          <p:cNvSpPr txBox="1">
            <a:spLocks/>
          </p:cNvSpPr>
          <p:nvPr/>
        </p:nvSpPr>
        <p:spPr>
          <a:xfrm>
            <a:off x="838200" y="468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Introduction &amp; Housekeeping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2E38B0-00B1-4C80-8A7E-0FFB82325CFE}"/>
              </a:ext>
            </a:extLst>
          </p:cNvPr>
          <p:cNvSpPr txBox="1"/>
          <p:nvPr/>
        </p:nvSpPr>
        <p:spPr>
          <a:xfrm>
            <a:off x="1060115" y="2405698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A discussion training session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272D55-08CD-4E9A-96BD-7A965247B8D0}"/>
              </a:ext>
            </a:extLst>
          </p:cNvPr>
          <p:cNvGrpSpPr/>
          <p:nvPr/>
        </p:nvGrpSpPr>
        <p:grpSpPr>
          <a:xfrm>
            <a:off x="-2" y="2308434"/>
            <a:ext cx="1060117" cy="735968"/>
            <a:chOff x="1060114" y="2045016"/>
            <a:chExt cx="1060117" cy="73596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97F2A3-7886-4ECE-9074-1208B6056F49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FF7AA14-DDB8-4693-AD4D-25A8B4D47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57AFCB4-5CD0-4017-9611-CA56E6359EF9}"/>
              </a:ext>
            </a:extLst>
          </p:cNvPr>
          <p:cNvSpPr txBox="1"/>
          <p:nvPr/>
        </p:nvSpPr>
        <p:spPr>
          <a:xfrm>
            <a:off x="1060115" y="3523965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Your participation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6101D0-DDA3-4F60-884A-8553747D37C5}"/>
              </a:ext>
            </a:extLst>
          </p:cNvPr>
          <p:cNvGrpSpPr/>
          <p:nvPr/>
        </p:nvGrpSpPr>
        <p:grpSpPr>
          <a:xfrm>
            <a:off x="-2" y="3414001"/>
            <a:ext cx="1060117" cy="735968"/>
            <a:chOff x="1060114" y="2045016"/>
            <a:chExt cx="1060117" cy="7359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F143F6-8CC1-458B-8782-A67E63FFD615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D1B9B548-B801-4304-A938-D11C2A93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8867AB-3FB8-4B14-8CD9-948C00067B9F}"/>
              </a:ext>
            </a:extLst>
          </p:cNvPr>
          <p:cNvSpPr txBox="1"/>
          <p:nvPr/>
        </p:nvSpPr>
        <p:spPr>
          <a:xfrm>
            <a:off x="1060117" y="4629532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Our insights and experience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9F871C-848D-4B27-80B5-3D70562445BF}"/>
              </a:ext>
            </a:extLst>
          </p:cNvPr>
          <p:cNvGrpSpPr/>
          <p:nvPr/>
        </p:nvGrpSpPr>
        <p:grpSpPr>
          <a:xfrm>
            <a:off x="0" y="4517465"/>
            <a:ext cx="1060117" cy="735968"/>
            <a:chOff x="1060114" y="2045016"/>
            <a:chExt cx="1060117" cy="7359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F565B6-5CD6-4419-88FB-D8415B32AFCB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3B81D246-564E-4F5A-9FE2-08A358D5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96FB964A-D93B-4AB4-B261-944D06F6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86" y="2939897"/>
            <a:ext cx="3169926" cy="32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B6C5-A221-47D2-A22D-36691BB4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Contracts Advance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636442-394D-49A7-8DA7-E427D11D8C82}"/>
              </a:ext>
            </a:extLst>
          </p:cNvPr>
          <p:cNvSpPr txBox="1">
            <a:spLocks/>
          </p:cNvSpPr>
          <p:nvPr/>
        </p:nvSpPr>
        <p:spPr>
          <a:xfrm>
            <a:off x="838200" y="448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EE82A4"/>
                </a:solidFill>
                <a:effectLst/>
                <a:uLnTx/>
                <a:uFillTx/>
                <a:latin typeface="Helvetica Neue Light"/>
                <a:ea typeface="+mj-ea"/>
                <a:cs typeface="+mj-cs"/>
              </a:rPr>
              <a:t>Matt Mitchell &amp; Robert Ward</a:t>
            </a:r>
          </a:p>
        </p:txBody>
      </p:sp>
      <p:pic>
        <p:nvPicPr>
          <p:cNvPr id="13" name="Picture 12" descr="Profile photo of Robert Ward">
            <a:extLst>
              <a:ext uri="{FF2B5EF4-FFF2-40B4-BE49-F238E27FC236}">
                <a16:creationId xmlns:a16="http://schemas.microsoft.com/office/drawing/2014/main" id="{5F96E13B-1786-4761-A4AB-BC4D86AF68D3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4" y="3927107"/>
            <a:ext cx="1080000" cy="1080000"/>
          </a:xfrm>
          <a:prstGeom prst="rect">
            <a:avLst/>
          </a:prstGeom>
          <a:ln w="28575">
            <a:solidFill>
              <a:srgbClr val="6BCABA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81A072-34A2-4819-BFB7-EE55B1314274}"/>
              </a:ext>
            </a:extLst>
          </p:cNvPr>
          <p:cNvSpPr txBox="1"/>
          <p:nvPr/>
        </p:nvSpPr>
        <p:spPr>
          <a:xfrm>
            <a:off x="2206042" y="3929239"/>
            <a:ext cx="9157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Rob is a bid professional with over 14 years’ experience, working across writing and management positions, and delivering successful bids in multiple industries. Rob has worked on over 100 bids across a variety of service lines, and has experience in bid writing for organisations of all sizes and maturities. Rob is a Senior Bid Writer at CA, and has supported CA to achieve their bid win rate of over 85%.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AFCD3-E7E1-4053-A7CE-27C2E1114E55}"/>
              </a:ext>
            </a:extLst>
          </p:cNvPr>
          <p:cNvSpPr txBox="1"/>
          <p:nvPr/>
        </p:nvSpPr>
        <p:spPr>
          <a:xfrm>
            <a:off x="2098860" y="2191393"/>
            <a:ext cx="9157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>
                <a:solidFill>
                  <a:srgbClr val="888B8D"/>
                </a:solidFill>
                <a:latin typeface="Helvetica Neue Light"/>
              </a:rPr>
              <a:t>Matt has over 25 years of bidding experience with considerable managerial expertise in corporate and operational services. Matt has supported CA and our clients to project manage a multitude of bids in industries ranging from; defence, healthcare, print, FM and many more. Matt has previously held a number of senior roles including Director of Development and is the Head of Advisory at CA.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4B76E9-0F5A-95E8-9041-C88F53E1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4" y="2191393"/>
            <a:ext cx="1155651" cy="124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8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5689-63FD-403C-800A-5DB64FDA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DF6735C-0CAD-42DD-A110-533EF2F86C06}"/>
              </a:ext>
            </a:extLst>
          </p:cNvPr>
          <p:cNvSpPr>
            <a:spLocks/>
          </p:cNvSpPr>
          <p:nvPr/>
        </p:nvSpPr>
        <p:spPr bwMode="auto">
          <a:xfrm>
            <a:off x="301625" y="2413724"/>
            <a:ext cx="10160000" cy="3852153"/>
          </a:xfrm>
          <a:custGeom>
            <a:avLst/>
            <a:gdLst/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6BCABA"/>
          </a:solidFill>
          <a:ln w="19050">
            <a:solidFill>
              <a:srgbClr val="7E8386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147388-3E6D-4EBD-B800-6F6CA8BEA502}"/>
              </a:ext>
            </a:extLst>
          </p:cNvPr>
          <p:cNvGrpSpPr/>
          <p:nvPr/>
        </p:nvGrpSpPr>
        <p:grpSpPr>
          <a:xfrm>
            <a:off x="266185" y="1698797"/>
            <a:ext cx="1095101" cy="948391"/>
            <a:chOff x="1821657" y="2036766"/>
            <a:chExt cx="1004889" cy="87026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528BD4-ED59-4807-9233-04CD1D43BC9B}"/>
                </a:ext>
              </a:extLst>
            </p:cNvPr>
            <p:cNvSpPr/>
            <p:nvPr/>
          </p:nvSpPr>
          <p:spPr>
            <a:xfrm>
              <a:off x="1821657" y="2526029"/>
              <a:ext cx="1004889" cy="380999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91F792D-0512-4BDD-9503-C034CC800B75}"/>
                </a:ext>
              </a:extLst>
            </p:cNvPr>
            <p:cNvGrpSpPr/>
            <p:nvPr/>
          </p:nvGrpSpPr>
          <p:grpSpPr>
            <a:xfrm>
              <a:off x="1923429" y="2036766"/>
              <a:ext cx="801343" cy="792163"/>
              <a:chOff x="2735263" y="788988"/>
              <a:chExt cx="3603625" cy="3562350"/>
            </a:xfrm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80AA9037-C6E8-448C-AD62-6DFDF3D49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282E6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95066E14-B648-4BD1-AF97-846C1712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282E6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F435F8-70B6-497A-9BDB-1693BABB7714}"/>
              </a:ext>
            </a:extLst>
          </p:cNvPr>
          <p:cNvGrpSpPr/>
          <p:nvPr/>
        </p:nvGrpSpPr>
        <p:grpSpPr>
          <a:xfrm>
            <a:off x="2121671" y="1725459"/>
            <a:ext cx="1240005" cy="1073883"/>
            <a:chOff x="1821656" y="2036766"/>
            <a:chExt cx="1004888" cy="87026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A4CCD35-4E2B-4152-959D-AEE49F580E55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5C629B-581F-48CC-8DF8-06DE91C0A91C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686E56CE-A1AA-450A-9E1E-41D8F3BAD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3E698D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0387C912-3B67-4719-AF72-1D9094524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3E698D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066B9AC-2B26-49DB-85CA-55C3C278CF95}"/>
              </a:ext>
            </a:extLst>
          </p:cNvPr>
          <p:cNvGrpSpPr/>
          <p:nvPr/>
        </p:nvGrpSpPr>
        <p:grpSpPr>
          <a:xfrm>
            <a:off x="5384599" y="2199041"/>
            <a:ext cx="1289941" cy="1117128"/>
            <a:chOff x="1821656" y="2036766"/>
            <a:chExt cx="1004888" cy="870264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EBF28F-A940-4F12-8F5E-FE878C975403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8C38FB6-08B3-4A74-A07C-D29CDC8E1CA1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8AB9C8B7-5ACD-4FA7-B6F9-180C773979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31D7F5B5-04F8-4D4A-994D-1A70F4771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75E25B3-09F0-409B-986B-76211E6D1A98}"/>
              </a:ext>
            </a:extLst>
          </p:cNvPr>
          <p:cNvGrpSpPr/>
          <p:nvPr/>
        </p:nvGrpSpPr>
        <p:grpSpPr>
          <a:xfrm>
            <a:off x="4227416" y="3105404"/>
            <a:ext cx="1405528" cy="1252928"/>
            <a:chOff x="1821656" y="2036766"/>
            <a:chExt cx="1004888" cy="87026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5482CBF-96D3-4030-8E9F-FFC6E8D75483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C6193D0-E612-4616-B657-9A1EF94BDD09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484526B7-E440-49E0-ACAA-4F05324DA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56B6B9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2C5FE892-B61E-4489-8C6F-4644AAAD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56B6B9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AF107E4-226F-43AB-BFFA-824CF349521D}"/>
              </a:ext>
            </a:extLst>
          </p:cNvPr>
          <p:cNvGrpSpPr/>
          <p:nvPr/>
        </p:nvGrpSpPr>
        <p:grpSpPr>
          <a:xfrm>
            <a:off x="3013428" y="3964945"/>
            <a:ext cx="1525677" cy="1405976"/>
            <a:chOff x="1821656" y="2036766"/>
            <a:chExt cx="1004888" cy="87026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67ECDDE-D703-4AC0-B575-0AEF5266DD38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EFD98BA-5296-4F3B-8397-31788E581F37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75" name="Freeform 18">
                <a:extLst>
                  <a:ext uri="{FF2B5EF4-FFF2-40B4-BE49-F238E27FC236}">
                    <a16:creationId xmlns:a16="http://schemas.microsoft.com/office/drawing/2014/main" id="{28FAB81D-545E-4C04-82A4-323632733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ADE1BC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03AC1F3B-B8C4-4876-8609-15F2A6CF7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ADE1BC"/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7" name="Inhaltsplatzhalter 4">
            <a:extLst>
              <a:ext uri="{FF2B5EF4-FFF2-40B4-BE49-F238E27FC236}">
                <a16:creationId xmlns:a16="http://schemas.microsoft.com/office/drawing/2014/main" id="{41F2B27A-157B-4882-8FCC-0519DAB8FD44}"/>
              </a:ext>
            </a:extLst>
          </p:cNvPr>
          <p:cNvSpPr txBox="1">
            <a:spLocks/>
          </p:cNvSpPr>
          <p:nvPr/>
        </p:nvSpPr>
        <p:spPr>
          <a:xfrm>
            <a:off x="366117" y="678114"/>
            <a:ext cx="2472938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1) Pre-bid Activity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rgbClr val="888B8D"/>
                </a:solidFill>
                <a:latin typeface="Helvetica Neue Light"/>
              </a:rPr>
              <a:t>     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- Future bid pipeline creation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Pre-bid customer engagement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Qualification &amp; Requalification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- Bid Ready</a:t>
            </a:r>
          </a:p>
        </p:txBody>
      </p:sp>
      <p:sp>
        <p:nvSpPr>
          <p:cNvPr id="78" name="Inhaltsplatzhalter 4">
            <a:extLst>
              <a:ext uri="{FF2B5EF4-FFF2-40B4-BE49-F238E27FC236}">
                <a16:creationId xmlns:a16="http://schemas.microsoft.com/office/drawing/2014/main" id="{2AD7B548-F0E9-47A9-8D0B-0FF32398BD3C}"/>
              </a:ext>
            </a:extLst>
          </p:cNvPr>
          <p:cNvSpPr txBox="1">
            <a:spLocks/>
          </p:cNvSpPr>
          <p:nvPr/>
        </p:nvSpPr>
        <p:spPr>
          <a:xfrm>
            <a:off x="400472" y="4047626"/>
            <a:ext cx="2937148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5) The Mid-Bid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Ensure the bid project is on track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Ensure all key actions are being managed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Agree solutions to any issues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 - Agree if the project should proceed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Requalify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elvetica Neue Ligh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79" name="Inhaltsplatzhalter 4">
            <a:extLst>
              <a:ext uri="{FF2B5EF4-FFF2-40B4-BE49-F238E27FC236}">
                <a16:creationId xmlns:a16="http://schemas.microsoft.com/office/drawing/2014/main" id="{AB821948-2D08-42C5-9BA4-81B821CC4DEE}"/>
              </a:ext>
            </a:extLst>
          </p:cNvPr>
          <p:cNvSpPr txBox="1">
            <a:spLocks/>
          </p:cNvSpPr>
          <p:nvPr/>
        </p:nvSpPr>
        <p:spPr>
          <a:xfrm>
            <a:off x="3201980" y="1324240"/>
            <a:ext cx="4956388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2) Bid ‘Kick Off &amp; Strategy’ Session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Getting stakeholders together with complete buy-in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Agree roles and responsibilities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Project timelines and approach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Key win themes and USPs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Produce executive summary</a:t>
            </a:r>
          </a:p>
          <a:p>
            <a:pPr marL="0" marR="0" lvl="0" indent="0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Requalify</a:t>
            </a:r>
          </a:p>
        </p:txBody>
      </p:sp>
      <p:sp>
        <p:nvSpPr>
          <p:cNvPr id="80" name="Inhaltsplatzhalter 4">
            <a:extLst>
              <a:ext uri="{FF2B5EF4-FFF2-40B4-BE49-F238E27FC236}">
                <a16:creationId xmlns:a16="http://schemas.microsoft.com/office/drawing/2014/main" id="{090521A3-9436-4518-AFC7-029240A888FD}"/>
              </a:ext>
            </a:extLst>
          </p:cNvPr>
          <p:cNvSpPr txBox="1">
            <a:spLocks/>
          </p:cNvSpPr>
          <p:nvPr/>
        </p:nvSpPr>
        <p:spPr>
          <a:xfrm>
            <a:off x="6074394" y="1896293"/>
            <a:ext cx="3404771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888B8D"/>
                </a:solidFill>
                <a:latin typeface="Helvetica Neue Light"/>
              </a:rPr>
              <a:t>3) The Financial Modelling/Product Pricing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Run in parallel to the production of the bid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Turn an Achilles Heel into a service strength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Ask clarification questions and adapt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 -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Requalify</a:t>
            </a:r>
          </a:p>
        </p:txBody>
      </p:sp>
      <p:sp>
        <p:nvSpPr>
          <p:cNvPr id="81" name="Inhaltsplatzhalter 4">
            <a:extLst>
              <a:ext uri="{FF2B5EF4-FFF2-40B4-BE49-F238E27FC236}">
                <a16:creationId xmlns:a16="http://schemas.microsoft.com/office/drawing/2014/main" id="{8B3262A2-C1F9-4E9E-A4C7-DE84AFC75908}"/>
              </a:ext>
            </a:extLst>
          </p:cNvPr>
          <p:cNvSpPr txBox="1">
            <a:spLocks/>
          </p:cNvSpPr>
          <p:nvPr/>
        </p:nvSpPr>
        <p:spPr>
          <a:xfrm>
            <a:off x="6087612" y="3723216"/>
            <a:ext cx="3704013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4) Bid Response Production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- Workshop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- 2-3 draft versions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The 5 key elements of the Bid response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Combining skill-sets</a:t>
            </a:r>
          </a:p>
          <a:p>
            <a:pPr marL="0" indent="0" defTabSz="91440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</a:rPr>
              <a:t>        - Requalify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997624-38C5-4E9B-8A59-CBF02E2B5C40}"/>
              </a:ext>
            </a:extLst>
          </p:cNvPr>
          <p:cNvGrpSpPr/>
          <p:nvPr/>
        </p:nvGrpSpPr>
        <p:grpSpPr>
          <a:xfrm>
            <a:off x="4840586" y="4405737"/>
            <a:ext cx="1821720" cy="1577664"/>
            <a:chOff x="1821656" y="2036766"/>
            <a:chExt cx="1004888" cy="87026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FAC6F1-FB34-49E8-8A5A-F18AF97F960D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4BEF18E-73D5-4AFE-8B42-EFAD1D5449DF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85" name="Freeform 18">
                <a:extLst>
                  <a:ext uri="{FF2B5EF4-FFF2-40B4-BE49-F238E27FC236}">
                    <a16:creationId xmlns:a16="http://schemas.microsoft.com/office/drawing/2014/main" id="{F48F51E5-4819-4A94-9C4B-3EB89B6D8D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2DAC995E-B252-428A-AF14-83B0424BE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7" name="Inhaltsplatzhalter 4">
            <a:extLst>
              <a:ext uri="{FF2B5EF4-FFF2-40B4-BE49-F238E27FC236}">
                <a16:creationId xmlns:a16="http://schemas.microsoft.com/office/drawing/2014/main" id="{9572E82E-3771-4FA3-8CCD-E9E1D157102D}"/>
              </a:ext>
            </a:extLst>
          </p:cNvPr>
          <p:cNvSpPr txBox="1">
            <a:spLocks/>
          </p:cNvSpPr>
          <p:nvPr/>
        </p:nvSpPr>
        <p:spPr>
          <a:xfrm>
            <a:off x="1302976" y="5491774"/>
            <a:ext cx="3457070" cy="89255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67" b="1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6) Final review of bid before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- Review each draft and the executive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Recommendations to be implemented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Use the scoring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        - Finalise before final sign off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CADA002-E85D-418C-90C1-9C4FDA678510}"/>
              </a:ext>
            </a:extLst>
          </p:cNvPr>
          <p:cNvGrpSpPr/>
          <p:nvPr/>
        </p:nvGrpSpPr>
        <p:grpSpPr>
          <a:xfrm>
            <a:off x="7156968" y="4599943"/>
            <a:ext cx="1821720" cy="1577664"/>
            <a:chOff x="1821656" y="2036766"/>
            <a:chExt cx="1004888" cy="87026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DD8F73F-FC94-4885-B807-E1181A2458AF}"/>
                </a:ext>
              </a:extLst>
            </p:cNvPr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rgbClr val="6BCABA"/>
            </a:solidFill>
            <a:ln w="19050">
              <a:solidFill>
                <a:srgbClr val="7E8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12438B1-4178-402C-8695-6FFC7873FFDF}"/>
                </a:ext>
              </a:extLst>
            </p:cNvPr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9FC6DB18-986F-49BF-BE5F-ED2F25636B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AEECCB30-CA99-47AB-A486-4EEC2486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7E838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3" name="Inhaltsplatzhalter 4">
            <a:extLst>
              <a:ext uri="{FF2B5EF4-FFF2-40B4-BE49-F238E27FC236}">
                <a16:creationId xmlns:a16="http://schemas.microsoft.com/office/drawing/2014/main" id="{E2DC5537-58B1-4F69-9301-6E5122653978}"/>
              </a:ext>
            </a:extLst>
          </p:cNvPr>
          <p:cNvSpPr txBox="1">
            <a:spLocks/>
          </p:cNvSpPr>
          <p:nvPr/>
        </p:nvSpPr>
        <p:spPr>
          <a:xfrm>
            <a:off x="8643624" y="5002467"/>
            <a:ext cx="234808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67" b="1">
                <a:solidFill>
                  <a:prstClr val="black">
                    <a:lumMod val="75000"/>
                    <a:lumOff val="25000"/>
                  </a:prstClr>
                </a:solidFill>
                <a:latin typeface="Helvetica Neue Light"/>
              </a:defRPr>
            </a:lvl1pPr>
            <a:lvl2pPr marL="807798" indent="-272967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080764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436256" indent="-177748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1793335" indent="-179335" defTabSz="914127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3847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0910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7972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5034" indent="-228532" defTabSz="91412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Helvetica Neue Light"/>
                <a:ea typeface="+mn-ea"/>
                <a:cs typeface="+mn-cs"/>
              </a:rPr>
              <a:t>7) Bid Sign Off &amp; Continuous Process Improvement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730FC55-0901-4EBF-BCCA-C3574C4A88A4}"/>
              </a:ext>
            </a:extLst>
          </p:cNvPr>
          <p:cNvGrpSpPr/>
          <p:nvPr/>
        </p:nvGrpSpPr>
        <p:grpSpPr>
          <a:xfrm>
            <a:off x="8622362" y="1698797"/>
            <a:ext cx="3681545" cy="3493938"/>
            <a:chOff x="8622362" y="1698797"/>
            <a:chExt cx="3681545" cy="3493938"/>
          </a:xfrm>
        </p:grpSpPr>
        <p:graphicFrame>
          <p:nvGraphicFramePr>
            <p:cNvPr id="95" name="Diagram 94">
              <a:extLst>
                <a:ext uri="{FF2B5EF4-FFF2-40B4-BE49-F238E27FC236}">
                  <a16:creationId xmlns:a16="http://schemas.microsoft.com/office/drawing/2014/main" id="{9584FCEA-C725-4A6F-885D-686501C260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82685986"/>
                </p:ext>
              </p:extLst>
            </p:nvPr>
          </p:nvGraphicFramePr>
          <p:xfrm>
            <a:off x="8622362" y="1698797"/>
            <a:ext cx="3681545" cy="34939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6" name="Picture 95" descr="A picture containing toy, room&#10;&#10;Description automatically generated">
              <a:extLst>
                <a:ext uri="{FF2B5EF4-FFF2-40B4-BE49-F238E27FC236}">
                  <a16:creationId xmlns:a16="http://schemas.microsoft.com/office/drawing/2014/main" id="{B7B380C9-D162-470F-A535-51E0F702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398" y="2701373"/>
              <a:ext cx="1688926" cy="15317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F726C1-27E9-4D43-A53D-BBD8C14A4AD9}"/>
              </a:ext>
            </a:extLst>
          </p:cNvPr>
          <p:cNvSpPr txBox="1">
            <a:spLocks/>
          </p:cNvSpPr>
          <p:nvPr/>
        </p:nvSpPr>
        <p:spPr>
          <a:xfrm>
            <a:off x="838200" y="609229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The 7-stage Bid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5648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7" grpId="0"/>
          <p:bldP spid="78" grpId="0"/>
          <p:bldP spid="79" grpId="0"/>
          <p:bldP spid="80" grpId="0"/>
          <p:bldP spid="81" grpId="0"/>
          <p:bldP spid="87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3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77" grpId="0"/>
          <p:bldP spid="78" grpId="0"/>
          <p:bldP spid="79" grpId="0"/>
          <p:bldP spid="80" grpId="0"/>
          <p:bldP spid="81" grpId="0"/>
          <p:bldP spid="87" grpId="0"/>
          <p:bldP spid="9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99CDB9-D127-4456-85D0-B32F5A59957B}"/>
              </a:ext>
            </a:extLst>
          </p:cNvPr>
          <p:cNvSpPr txBox="1">
            <a:spLocks/>
          </p:cNvSpPr>
          <p:nvPr/>
        </p:nvSpPr>
        <p:spPr>
          <a:xfrm>
            <a:off x="3875015" y="2338637"/>
            <a:ext cx="8020574" cy="1526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Stage 4: Response Production</a:t>
            </a:r>
            <a:endParaRPr lang="en-GB" b="1" u="sng" dirty="0">
              <a:solidFill>
                <a:srgbClr val="888B8D"/>
              </a:solidFill>
              <a:latin typeface="Helvetica Neue Light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C39BCD0-9F53-40F6-9038-A59341B63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4" y="1905964"/>
            <a:ext cx="2743201" cy="239172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D7BADE-58B5-4E9C-A804-B8CAD9C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9075"/>
            <a:ext cx="4114800" cy="228600"/>
          </a:xfrm>
        </p:spPr>
        <p:txBody>
          <a:bodyPr/>
          <a:lstStyle/>
          <a:p>
            <a:r>
              <a:rPr lang="en-GB" dirty="0"/>
              <a:t>Contracts Advance</a:t>
            </a:r>
          </a:p>
        </p:txBody>
      </p:sp>
    </p:spTree>
    <p:extLst>
      <p:ext uri="{BB962C8B-B14F-4D97-AF65-F5344CB8AC3E}">
        <p14:creationId xmlns:p14="http://schemas.microsoft.com/office/powerpoint/2010/main" val="25754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How to create a compelling bid response (Guidance)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E3F832-EA2C-4751-BF5A-EACC52894C41}"/>
              </a:ext>
            </a:extLst>
          </p:cNvPr>
          <p:cNvSpPr txBox="1"/>
          <p:nvPr/>
        </p:nvSpPr>
        <p:spPr>
          <a:xfrm>
            <a:off x="1060115" y="1716010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25/50/25 rule – Plan, Draft (2-3), Review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80AF3-0FDC-4967-AE86-CA9354AF3BFB}"/>
              </a:ext>
            </a:extLst>
          </p:cNvPr>
          <p:cNvGrpSpPr/>
          <p:nvPr/>
        </p:nvGrpSpPr>
        <p:grpSpPr>
          <a:xfrm>
            <a:off x="-2" y="1580646"/>
            <a:ext cx="1060117" cy="735968"/>
            <a:chOff x="1060114" y="2045016"/>
            <a:chExt cx="1060117" cy="7359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E33DC4-47CE-4CC5-80E1-A28B52C63945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36D1FDA-B516-49D0-A101-17C5389C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3C6CA5-8E93-4D78-93E0-ED3652B72427}"/>
              </a:ext>
            </a:extLst>
          </p:cNvPr>
          <p:cNvSpPr txBox="1"/>
          <p:nvPr/>
        </p:nvSpPr>
        <p:spPr>
          <a:xfrm>
            <a:off x="1060112" y="2459473"/>
            <a:ext cx="1104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Existing information: previous content(!), reports, policies, testimonials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78B58-C249-4346-9A73-96A3F50B6BB6}"/>
              </a:ext>
            </a:extLst>
          </p:cNvPr>
          <p:cNvGrpSpPr/>
          <p:nvPr/>
        </p:nvGrpSpPr>
        <p:grpSpPr>
          <a:xfrm>
            <a:off x="-4" y="2311409"/>
            <a:ext cx="1060117" cy="735968"/>
            <a:chOff x="1060114" y="2045016"/>
            <a:chExt cx="1060117" cy="7359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764885-36AA-45A5-8326-F5E82A2D9515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A75160D-5B3C-42DA-B4B6-0C431466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C71C4E9-CA25-46AF-BF71-F8FBA6B933F9}"/>
              </a:ext>
            </a:extLst>
          </p:cNvPr>
          <p:cNvSpPr txBox="1"/>
          <p:nvPr/>
        </p:nvSpPr>
        <p:spPr>
          <a:xfrm>
            <a:off x="1060112" y="3200561"/>
            <a:ext cx="10883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Shorter sentence length is easier to read (</a:t>
            </a:r>
            <a:r>
              <a:rPr lang="en-GB" sz="2400" dirty="0" err="1">
                <a:solidFill>
                  <a:srgbClr val="888B8D"/>
                </a:solidFill>
                <a:latin typeface="Helvetica Neue Light"/>
              </a:rPr>
              <a:t>InsideGovUK</a:t>
            </a:r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 blog)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14-word sentence = 90% understanding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&gt;43 words = 10% understanding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B54435-D4F9-4A47-B558-4BE46CEE630D}"/>
              </a:ext>
            </a:extLst>
          </p:cNvPr>
          <p:cNvGrpSpPr/>
          <p:nvPr/>
        </p:nvGrpSpPr>
        <p:grpSpPr>
          <a:xfrm>
            <a:off x="-5" y="3050394"/>
            <a:ext cx="1060117" cy="735968"/>
            <a:chOff x="1060114" y="2045016"/>
            <a:chExt cx="1060117" cy="7359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9880CF-2EF6-4FA9-A051-36B805EC9CB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B2B5C1B-14B8-4823-B9D2-5B0016D3C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F61948D-9A68-4FA5-967C-84223AB46BA6}"/>
              </a:ext>
            </a:extLst>
          </p:cNvPr>
          <p:cNvSpPr txBox="1"/>
          <p:nvPr/>
        </p:nvSpPr>
        <p:spPr>
          <a:xfrm>
            <a:off x="1060112" y="4598084"/>
            <a:ext cx="10883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Reading statistics in MS Word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Flesch Reading Ease (1 and 100)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Flesch-Kincaid Grade Level (US grade level of education)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888B8D"/>
                </a:solidFill>
                <a:latin typeface="Helvetica Neue Light"/>
              </a:rPr>
              <a:t>% passive sentences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EA57FB-D627-403F-81A2-570E71E80BDA}"/>
              </a:ext>
            </a:extLst>
          </p:cNvPr>
          <p:cNvGrpSpPr/>
          <p:nvPr/>
        </p:nvGrpSpPr>
        <p:grpSpPr>
          <a:xfrm>
            <a:off x="-5" y="4447917"/>
            <a:ext cx="1060117" cy="735968"/>
            <a:chOff x="1060114" y="2045016"/>
            <a:chExt cx="1060117" cy="7359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7215CDC-2D0B-45ED-940D-C91F33B73A1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945E7ED3-51B3-4A5C-A017-3AF2EF63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6158D6-4E0B-DC41-0D26-8FF6722B2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3739170"/>
            <a:ext cx="3715139" cy="30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1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How to plan a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E3F832-EA2C-4751-BF5A-EACC52894C41}"/>
              </a:ext>
            </a:extLst>
          </p:cNvPr>
          <p:cNvSpPr txBox="1"/>
          <p:nvPr/>
        </p:nvSpPr>
        <p:spPr>
          <a:xfrm>
            <a:off x="1078777" y="2527774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Read and understand the question and what is really being asked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80AF3-0FDC-4967-AE86-CA9354AF3BFB}"/>
              </a:ext>
            </a:extLst>
          </p:cNvPr>
          <p:cNvGrpSpPr/>
          <p:nvPr/>
        </p:nvGrpSpPr>
        <p:grpSpPr>
          <a:xfrm>
            <a:off x="-2" y="1580646"/>
            <a:ext cx="1060117" cy="735968"/>
            <a:chOff x="1060114" y="2045016"/>
            <a:chExt cx="1060117" cy="7359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E33DC4-47CE-4CC5-80E1-A28B52C63945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36D1FDA-B516-49D0-A101-17C5389C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33C6CA5-8E93-4D78-93E0-ED3652B72427}"/>
              </a:ext>
            </a:extLst>
          </p:cNvPr>
          <p:cNvSpPr txBox="1"/>
          <p:nvPr/>
        </p:nvSpPr>
        <p:spPr>
          <a:xfrm>
            <a:off x="1097436" y="3411207"/>
            <a:ext cx="1104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Structure the response to mirror the question – Exam question approach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78B58-C249-4346-9A73-96A3F50B6BB6}"/>
              </a:ext>
            </a:extLst>
          </p:cNvPr>
          <p:cNvGrpSpPr/>
          <p:nvPr/>
        </p:nvGrpSpPr>
        <p:grpSpPr>
          <a:xfrm>
            <a:off x="0" y="3301417"/>
            <a:ext cx="1060117" cy="735968"/>
            <a:chOff x="1060114" y="2045016"/>
            <a:chExt cx="1060117" cy="73596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764885-36AA-45A5-8326-F5E82A2D9515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A75160D-5B3C-42DA-B4B6-0C431466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C71C4E9-CA25-46AF-BF71-F8FBA6B933F9}"/>
              </a:ext>
            </a:extLst>
          </p:cNvPr>
          <p:cNvSpPr txBox="1"/>
          <p:nvPr/>
        </p:nvSpPr>
        <p:spPr>
          <a:xfrm>
            <a:off x="1060112" y="4226929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Sketch out an outline answer with supporting notes of what will be needed</a:t>
            </a:r>
            <a:endParaRPr lang="en-GB" sz="2000" dirty="0">
              <a:solidFill>
                <a:srgbClr val="888B8D"/>
              </a:solidFill>
              <a:latin typeface="Helvetica Neue Ligh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B54435-D4F9-4A47-B558-4BE46CEE630D}"/>
              </a:ext>
            </a:extLst>
          </p:cNvPr>
          <p:cNvGrpSpPr/>
          <p:nvPr/>
        </p:nvGrpSpPr>
        <p:grpSpPr>
          <a:xfrm>
            <a:off x="-10" y="4126097"/>
            <a:ext cx="1060117" cy="735968"/>
            <a:chOff x="1060114" y="2045016"/>
            <a:chExt cx="1060117" cy="7359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9880CF-2EF6-4FA9-A051-36B805EC9CB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B2B5C1B-14B8-4823-B9D2-5B0016D3C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F61948D-9A68-4FA5-967C-84223AB46BA6}"/>
              </a:ext>
            </a:extLst>
          </p:cNvPr>
          <p:cNvSpPr txBox="1"/>
          <p:nvPr/>
        </p:nvSpPr>
        <p:spPr>
          <a:xfrm>
            <a:off x="1032119" y="5066429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Sense check with Bid Manager</a:t>
            </a:r>
            <a:endParaRPr lang="en-GB" sz="2000" dirty="0">
              <a:solidFill>
                <a:srgbClr val="888B8D"/>
              </a:solidFill>
              <a:latin typeface="Helvetica Neue Ligh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EA57FB-D627-403F-81A2-570E71E80BDA}"/>
              </a:ext>
            </a:extLst>
          </p:cNvPr>
          <p:cNvGrpSpPr/>
          <p:nvPr/>
        </p:nvGrpSpPr>
        <p:grpSpPr>
          <a:xfrm>
            <a:off x="-10" y="4974814"/>
            <a:ext cx="1060117" cy="735968"/>
            <a:chOff x="1060114" y="2045016"/>
            <a:chExt cx="1060117" cy="7359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7215CDC-2D0B-45ED-940D-C91F33B73A1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945E7ED3-51B3-4A5C-A017-3AF2EF63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727275-D36B-D979-8D59-93E5C2B24919}"/>
              </a:ext>
            </a:extLst>
          </p:cNvPr>
          <p:cNvGrpSpPr/>
          <p:nvPr/>
        </p:nvGrpSpPr>
        <p:grpSpPr>
          <a:xfrm>
            <a:off x="0" y="2396628"/>
            <a:ext cx="1060117" cy="735968"/>
            <a:chOff x="1060114" y="2045016"/>
            <a:chExt cx="1060117" cy="73596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22E0FB-CDB6-4B12-06AF-11C51810B351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B5B2962B-1C94-AA83-0FC9-0B467A7C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826A1AD-031E-99C4-28B3-102006163A14}"/>
              </a:ext>
            </a:extLst>
          </p:cNvPr>
          <p:cNvSpPr txBox="1"/>
          <p:nvPr/>
        </p:nvSpPr>
        <p:spPr>
          <a:xfrm>
            <a:off x="985462" y="5899237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888B8D"/>
                </a:solidFill>
                <a:latin typeface="Helvetica Neue Light"/>
              </a:rPr>
              <a:t>Note what is needed for capture sessions</a:t>
            </a:r>
            <a:endParaRPr lang="en-GB" sz="2000" b="1" u="sng" dirty="0">
              <a:solidFill>
                <a:srgbClr val="888B8D"/>
              </a:solidFill>
              <a:latin typeface="Helvetica Neue Ligh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C2B4E1-02EE-B613-42C4-6C5DEDD4A960}"/>
              </a:ext>
            </a:extLst>
          </p:cNvPr>
          <p:cNvGrpSpPr/>
          <p:nvPr/>
        </p:nvGrpSpPr>
        <p:grpSpPr>
          <a:xfrm>
            <a:off x="-10" y="5762086"/>
            <a:ext cx="1060117" cy="735968"/>
            <a:chOff x="1060114" y="2045016"/>
            <a:chExt cx="1060117" cy="73596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A95408-EFB4-E112-5188-88AC6593C0B1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8316669E-775E-2EF7-D6EE-B1D3A388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EF27DB-162E-4244-CE13-D5ABE0030276}"/>
              </a:ext>
            </a:extLst>
          </p:cNvPr>
          <p:cNvSpPr txBox="1"/>
          <p:nvPr/>
        </p:nvSpPr>
        <p:spPr>
          <a:xfrm>
            <a:off x="1097436" y="1718274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Link back to your Bid Strategy and pre-bid work</a:t>
            </a:r>
          </a:p>
        </p:txBody>
      </p:sp>
    </p:spTree>
    <p:extLst>
      <p:ext uri="{BB962C8B-B14F-4D97-AF65-F5344CB8AC3E}">
        <p14:creationId xmlns:p14="http://schemas.microsoft.com/office/powerpoint/2010/main" val="234201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How to run a capture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E0568-EAC7-4704-B68E-D2DAF6EF4E43}"/>
              </a:ext>
            </a:extLst>
          </p:cNvPr>
          <p:cNvSpPr txBox="1"/>
          <p:nvPr/>
        </p:nvSpPr>
        <p:spPr>
          <a:xfrm>
            <a:off x="1068504" y="2726535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Capture workshops with SMEs, PM and writer(s)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CAF5A6-09A1-491C-9DE8-C8F152076985}"/>
              </a:ext>
            </a:extLst>
          </p:cNvPr>
          <p:cNvGrpSpPr/>
          <p:nvPr/>
        </p:nvGrpSpPr>
        <p:grpSpPr>
          <a:xfrm>
            <a:off x="-2" y="1580646"/>
            <a:ext cx="1060117" cy="735968"/>
            <a:chOff x="1060114" y="2045016"/>
            <a:chExt cx="1060117" cy="7359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DB31F-D109-4939-8E03-8520C872ADED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123A1DD-A6A7-4C07-8A5B-77F144979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7DDE22-1AAC-44E0-BE21-57791A035260}"/>
              </a:ext>
            </a:extLst>
          </p:cNvPr>
          <p:cNvSpPr txBox="1"/>
          <p:nvPr/>
        </p:nvSpPr>
        <p:spPr>
          <a:xfrm>
            <a:off x="1068506" y="4950369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How will you deliver it? (linked to the spec, win themes &amp; </a:t>
            </a:r>
            <a:r>
              <a:rPr lang="en-GB" sz="2800" b="1" u="sng" dirty="0">
                <a:solidFill>
                  <a:srgbClr val="888B8D"/>
                </a:solidFill>
                <a:latin typeface="Helvetica Neue Light"/>
              </a:rPr>
              <a:t>benefits</a:t>
            </a:r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869B76-BC53-4A93-AB20-C6E7D3F7F76F}"/>
              </a:ext>
            </a:extLst>
          </p:cNvPr>
          <p:cNvGrpSpPr/>
          <p:nvPr/>
        </p:nvGrpSpPr>
        <p:grpSpPr>
          <a:xfrm>
            <a:off x="0" y="3789677"/>
            <a:ext cx="1060117" cy="735968"/>
            <a:chOff x="1060114" y="2045016"/>
            <a:chExt cx="1060117" cy="7359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6232BB-A725-4CC9-8D9E-30B38D99AFCB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337C87A0-32CE-4A28-9F2A-26A7BE8D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68C4894-422D-42C4-ADB8-1C5B1D9D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9" y="712464"/>
            <a:ext cx="2199381" cy="2243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271071-314A-4B7C-AD65-4FB53F8E8032}"/>
              </a:ext>
            </a:extLst>
          </p:cNvPr>
          <p:cNvSpPr txBox="1"/>
          <p:nvPr/>
        </p:nvSpPr>
        <p:spPr>
          <a:xfrm>
            <a:off x="1068506" y="3815746"/>
            <a:ext cx="1088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What does the customer want?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0DA4CD-96FE-4DE8-B144-19F2D6F60437}"/>
              </a:ext>
            </a:extLst>
          </p:cNvPr>
          <p:cNvGrpSpPr/>
          <p:nvPr/>
        </p:nvGrpSpPr>
        <p:grpSpPr>
          <a:xfrm>
            <a:off x="0" y="2669857"/>
            <a:ext cx="1060117" cy="735968"/>
            <a:chOff x="1060114" y="2045016"/>
            <a:chExt cx="1060117" cy="73596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214B4B-66DF-46B6-9D29-83A8C5BBD702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5C90612-F639-4390-B916-F1BE5D946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6C6AC1-BC67-43DA-AA16-7BDBCE0AE50E}"/>
              </a:ext>
            </a:extLst>
          </p:cNvPr>
          <p:cNvGrpSpPr/>
          <p:nvPr/>
        </p:nvGrpSpPr>
        <p:grpSpPr>
          <a:xfrm>
            <a:off x="8389" y="4904986"/>
            <a:ext cx="1060117" cy="735968"/>
            <a:chOff x="1060114" y="2045016"/>
            <a:chExt cx="1060117" cy="73596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5C3C14-057B-4719-B540-D0645D0062BE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1C52A187-C6AE-4FC0-83A8-A597E30D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792266C-DE87-4377-A90D-DB18B4285669}"/>
              </a:ext>
            </a:extLst>
          </p:cNvPr>
          <p:cNvSpPr txBox="1"/>
          <p:nvPr/>
        </p:nvSpPr>
        <p:spPr>
          <a:xfrm>
            <a:off x="1068504" y="1619317"/>
            <a:ext cx="1088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Plan out the response first </a:t>
            </a:r>
          </a:p>
          <a:p>
            <a:r>
              <a:rPr lang="en-GB" sz="2800" dirty="0">
                <a:solidFill>
                  <a:srgbClr val="888B8D"/>
                </a:solidFill>
                <a:latin typeface="Helvetica Neue Light"/>
              </a:rPr>
              <a:t>	– structure, info requests, word limits/format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EA64-7427-4CB0-B029-CDA13F673006}"/>
              </a:ext>
            </a:extLst>
          </p:cNvPr>
          <p:cNvSpPr txBox="1"/>
          <p:nvPr/>
        </p:nvSpPr>
        <p:spPr>
          <a:xfrm>
            <a:off x="10058400" y="2743908"/>
            <a:ext cx="16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Thinking</a:t>
            </a:r>
            <a:r>
              <a:rPr lang="en-GB" dirty="0"/>
              <a:t> </a:t>
            </a:r>
            <a:r>
              <a:rPr lang="en-GB" b="1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2ECC3B-D25A-48DB-B8F4-E2D9047E1724}"/>
              </a:ext>
            </a:extLst>
          </p:cNvPr>
          <p:cNvCxnSpPr/>
          <p:nvPr/>
        </p:nvCxnSpPr>
        <p:spPr>
          <a:xfrm>
            <a:off x="5427677" y="1880927"/>
            <a:ext cx="4132472" cy="209356"/>
          </a:xfrm>
          <a:prstGeom prst="straightConnector1">
            <a:avLst/>
          </a:prstGeom>
          <a:ln w="38100">
            <a:solidFill>
              <a:srgbClr val="6BCA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4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BF1-1806-445A-AB53-C50C49D4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Contracts Advance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91E25BA-F7B7-4262-BD52-5759C52E634F}"/>
              </a:ext>
            </a:extLst>
          </p:cNvPr>
          <p:cNvSpPr txBox="1">
            <a:spLocks/>
          </p:cNvSpPr>
          <p:nvPr/>
        </p:nvSpPr>
        <p:spPr>
          <a:xfrm>
            <a:off x="838200" y="686787"/>
            <a:ext cx="10515600" cy="81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EE82A4"/>
                </a:solidFill>
                <a:latin typeface="Helvetica Neue Light"/>
                <a:ea typeface="+mn-ea"/>
                <a:cs typeface="+mn-cs"/>
              </a:rPr>
              <a:t>How to create a compelling bid response (5 elements)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61C7C-C872-4094-B892-6A62898630C4}"/>
              </a:ext>
            </a:extLst>
          </p:cNvPr>
          <p:cNvSpPr txBox="1"/>
          <p:nvPr/>
        </p:nvSpPr>
        <p:spPr>
          <a:xfrm>
            <a:off x="1060115" y="1717798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Acknowledge the question and set the scene of the response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7583A9-C87E-45AB-9B62-173AC7BA099C}"/>
              </a:ext>
            </a:extLst>
          </p:cNvPr>
          <p:cNvGrpSpPr/>
          <p:nvPr/>
        </p:nvGrpSpPr>
        <p:grpSpPr>
          <a:xfrm>
            <a:off x="-2" y="1580646"/>
            <a:ext cx="1060117" cy="735968"/>
            <a:chOff x="1060114" y="2045016"/>
            <a:chExt cx="1060117" cy="73596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8B648C-F13F-4D9D-8668-8B5F64A35BD8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E22F02C7-321D-430B-81A3-5FF49D7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6411CE1-8D59-409A-B923-C415BB5F6F0E}"/>
              </a:ext>
            </a:extLst>
          </p:cNvPr>
          <p:cNvSpPr txBox="1"/>
          <p:nvPr/>
        </p:nvSpPr>
        <p:spPr>
          <a:xfrm>
            <a:off x="1060115" y="2532826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Your organisation’s experience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1EFF97-37BC-4259-9CFF-80372115C1E1}"/>
              </a:ext>
            </a:extLst>
          </p:cNvPr>
          <p:cNvGrpSpPr/>
          <p:nvPr/>
        </p:nvGrpSpPr>
        <p:grpSpPr>
          <a:xfrm>
            <a:off x="-2" y="2395674"/>
            <a:ext cx="1060117" cy="735968"/>
            <a:chOff x="1060114" y="2045016"/>
            <a:chExt cx="1060117" cy="73596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BC96F9-949F-4945-98E0-D60F5CB9FF73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B28F3DB5-CAA9-491E-8E0D-FA74D887A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50E5FF-4E23-48BF-98F6-BF98E3BD6025}"/>
              </a:ext>
            </a:extLst>
          </p:cNvPr>
          <p:cNvSpPr txBox="1"/>
          <p:nvPr/>
        </p:nvSpPr>
        <p:spPr>
          <a:xfrm>
            <a:off x="1060117" y="3319186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Provide examples that relate to the specification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CA6132-F551-47E7-800C-5848992676E6}"/>
              </a:ext>
            </a:extLst>
          </p:cNvPr>
          <p:cNvGrpSpPr/>
          <p:nvPr/>
        </p:nvGrpSpPr>
        <p:grpSpPr>
          <a:xfrm>
            <a:off x="0" y="3182034"/>
            <a:ext cx="1060117" cy="735968"/>
            <a:chOff x="1060114" y="2045016"/>
            <a:chExt cx="1060117" cy="73596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68B012-9EF7-4605-B134-C634C865A271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8F94DD26-C180-451B-8085-5AC98A73C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A9D41E7-E3AD-43B9-835D-F981D32A1702}"/>
              </a:ext>
            </a:extLst>
          </p:cNvPr>
          <p:cNvSpPr txBox="1"/>
          <p:nvPr/>
        </p:nvSpPr>
        <p:spPr>
          <a:xfrm>
            <a:off x="1060117" y="4134214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Offer evidence of your experience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512523-F222-443F-B6F1-27E55C284F4C}"/>
              </a:ext>
            </a:extLst>
          </p:cNvPr>
          <p:cNvGrpSpPr/>
          <p:nvPr/>
        </p:nvGrpSpPr>
        <p:grpSpPr>
          <a:xfrm>
            <a:off x="0" y="3997062"/>
            <a:ext cx="1060117" cy="735968"/>
            <a:chOff x="1060114" y="2045016"/>
            <a:chExt cx="1060117" cy="7359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7B3B0A7-8DC0-4215-892B-DFD66479F7C7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570FCBA4-DF0C-412A-BE86-E35B708F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A63AF63-C0A3-4F6B-B214-1E0C42F4CC84}"/>
              </a:ext>
            </a:extLst>
          </p:cNvPr>
          <p:cNvSpPr txBox="1"/>
          <p:nvPr/>
        </p:nvSpPr>
        <p:spPr>
          <a:xfrm>
            <a:off x="1060115" y="4942238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888B8D"/>
                </a:solidFill>
                <a:latin typeface="Helvetica Neue Light"/>
              </a:rPr>
              <a:t>Demonstrate clearly how you will deliver client benefit and sustainable value add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350F6D-C445-4A26-B3E0-DA9B86750225}"/>
              </a:ext>
            </a:extLst>
          </p:cNvPr>
          <p:cNvGrpSpPr/>
          <p:nvPr/>
        </p:nvGrpSpPr>
        <p:grpSpPr>
          <a:xfrm>
            <a:off x="-2" y="4805086"/>
            <a:ext cx="1060117" cy="735968"/>
            <a:chOff x="1060114" y="2045016"/>
            <a:chExt cx="1060117" cy="7359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FC682C-C08A-43F3-8833-996D4A645E03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CBC43B7E-7932-4603-9993-4E373206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D29407F-25CC-4913-ABCF-FCCF3B6ED494}"/>
              </a:ext>
            </a:extLst>
          </p:cNvPr>
          <p:cNvSpPr txBox="1"/>
          <p:nvPr/>
        </p:nvSpPr>
        <p:spPr>
          <a:xfrm>
            <a:off x="1060115" y="5757266"/>
            <a:ext cx="1088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E82A4"/>
                </a:solidFill>
                <a:latin typeface="Helvetica Neue Light"/>
              </a:rPr>
              <a:t>Weave in: win themes, differentiation, USP’s!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20E182-0FC7-4D10-AB42-B7FC53EB3C5A}"/>
              </a:ext>
            </a:extLst>
          </p:cNvPr>
          <p:cNvGrpSpPr/>
          <p:nvPr/>
        </p:nvGrpSpPr>
        <p:grpSpPr>
          <a:xfrm>
            <a:off x="-2" y="5620114"/>
            <a:ext cx="1060117" cy="735968"/>
            <a:chOff x="1060114" y="2045016"/>
            <a:chExt cx="1060117" cy="73596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23F3C05-19EA-4ADF-9409-ED21C2337203}"/>
                </a:ext>
              </a:extLst>
            </p:cNvPr>
            <p:cNvSpPr/>
            <p:nvPr/>
          </p:nvSpPr>
          <p:spPr>
            <a:xfrm>
              <a:off x="1060114" y="2298700"/>
              <a:ext cx="654385" cy="228600"/>
            </a:xfrm>
            <a:prstGeom prst="rect">
              <a:avLst/>
            </a:prstGeom>
            <a:solidFill>
              <a:srgbClr val="6BCABA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 descr="A picture containing LEGO, toy&#10;&#10;Description automatically generated">
              <a:extLst>
                <a:ext uri="{FF2B5EF4-FFF2-40B4-BE49-F238E27FC236}">
                  <a16:creationId xmlns:a16="http://schemas.microsoft.com/office/drawing/2014/main" id="{08452B78-16E8-4FE3-BC56-EFA1F2C10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69" y="2045016"/>
              <a:ext cx="811462" cy="735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01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6A28D41D5624386AF43A8B41AC987" ma:contentTypeVersion="12" ma:contentTypeDescription="Create a new document." ma:contentTypeScope="" ma:versionID="d71a1151dfb95647f62f8b68f39ba28d">
  <xsd:schema xmlns:xsd="http://www.w3.org/2001/XMLSchema" xmlns:xs="http://www.w3.org/2001/XMLSchema" xmlns:p="http://schemas.microsoft.com/office/2006/metadata/properties" xmlns:ns3="2cb04b82-1f5a-435d-9c7d-ac37e377bbbf" xmlns:ns4="b7cf2a22-b4fa-4c9f-b8b4-46e335805431" targetNamespace="http://schemas.microsoft.com/office/2006/metadata/properties" ma:root="true" ma:fieldsID="da94bee44ac22e7440bc3311a5496620" ns3:_="" ns4:_="">
    <xsd:import namespace="2cb04b82-1f5a-435d-9c7d-ac37e377bbbf"/>
    <xsd:import namespace="b7cf2a22-b4fa-4c9f-b8b4-46e335805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04b82-1f5a-435d-9c7d-ac37e377bb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f2a22-b4fa-4c9f-b8b4-46e3358054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C24FF9-5378-463C-8C51-2CA36DFC43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04b82-1f5a-435d-9c7d-ac37e377bbbf"/>
    <ds:schemaRef ds:uri="b7cf2a22-b4fa-4c9f-b8b4-46e335805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BEA249-22C5-4ECF-8F64-D758B55D4B3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2cb04b82-1f5a-435d-9c7d-ac37e377bbb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7cf2a22-b4fa-4c9f-b8b4-46e3358054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27F0D7A-566D-4934-8B95-45C41AC51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894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 Neue Light</vt:lpstr>
      <vt:lpstr>Space Grotesk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Darragh</dc:creator>
  <cp:lastModifiedBy>Matt Mitchell</cp:lastModifiedBy>
  <cp:revision>56</cp:revision>
  <dcterms:created xsi:type="dcterms:W3CDTF">2019-09-10T14:53:50Z</dcterms:created>
  <dcterms:modified xsi:type="dcterms:W3CDTF">2022-11-24T14:02:57Z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0x010100BA46A28D41D5624386AF43A8B41AC987</vt:lpwstr>
  </property>
</Properties>
</file>